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handoutMasterIdLst>
    <p:handoutMasterId r:id="rId35"/>
  </p:handoutMasterIdLst>
  <p:sldIdLst>
    <p:sldId id="360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342" r:id="rId16"/>
    <p:sldId id="343" r:id="rId17"/>
    <p:sldId id="344" r:id="rId18"/>
    <p:sldId id="345" r:id="rId19"/>
    <p:sldId id="346" r:id="rId20"/>
    <p:sldId id="347" r:id="rId21"/>
    <p:sldId id="348" r:id="rId22"/>
    <p:sldId id="349" r:id="rId23"/>
    <p:sldId id="350" r:id="rId24"/>
    <p:sldId id="351" r:id="rId25"/>
    <p:sldId id="352" r:id="rId26"/>
    <p:sldId id="353" r:id="rId27"/>
    <p:sldId id="354" r:id="rId28"/>
    <p:sldId id="355" r:id="rId29"/>
    <p:sldId id="356" r:id="rId30"/>
    <p:sldId id="357" r:id="rId31"/>
    <p:sldId id="358" r:id="rId32"/>
    <p:sldId id="359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NGATOS Luis Miguel (REA)" initials="MLM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239"/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9" autoAdjust="0"/>
    <p:restoredTop sz="62044" autoAdjust="0"/>
  </p:normalViewPr>
  <p:slideViewPr>
    <p:cSldViewPr snapToGrid="0">
      <p:cViewPr varScale="1">
        <p:scale>
          <a:sx n="45" d="100"/>
          <a:sy n="45" d="100"/>
        </p:scale>
        <p:origin x="1698" y="54"/>
      </p:cViewPr>
      <p:guideLst>
        <p:guide orient="horz" pos="206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0" d="100"/>
          <a:sy n="80" d="100"/>
        </p:scale>
        <p:origin x="306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BE" altLang="fr-FR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723F5B6-F0DD-4600-849F-864AD6551BD3}" type="slidenum">
              <a:rPr lang="fr-BE" altLang="fr-FR" smtClean="0"/>
              <a:pPr/>
              <a:t>4</a:t>
            </a:fld>
            <a:endParaRPr lang="fr-BE" altLang="fr-FR" smtClean="0"/>
          </a:p>
        </p:txBody>
      </p:sp>
    </p:spTree>
    <p:extLst>
      <p:ext uri="{BB962C8B-B14F-4D97-AF65-F5344CB8AC3E}">
        <p14:creationId xmlns:p14="http://schemas.microsoft.com/office/powerpoint/2010/main" val="10941392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3 %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As plantas não podem crescer se o solo tiver excesso de sódio, cal, gesso, sílica......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de laranja assinalam-se as zonas em que a presença de sais e de outros compostos limita a produção de culturas.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No entanto, algumas destas zonas podem ser utilizadas, por exemplo, para pastagens e para produtos não alimentares.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preta indica a superfície excluída pelas perguntas anteriores.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  <a:t>... precisamos de cortar 3 % (cerca de 1/30 — mais outra pequena fatia da nossa maçã).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SzPct val="100000"/>
            </a:pPr>
            <a:fld id="{AB57196E-AEB0-4DE2-A746-C4C9311646C3}" type="slidenum">
              <a:rPr lang="fr-FR" altLang="fr-FR" smtClean="0">
                <a:solidFill>
                  <a:srgbClr val="000000"/>
                </a:solidFill>
              </a:rPr>
              <a:pPr>
                <a:buSzPct val="100000"/>
              </a:pPr>
              <a:t>15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815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2 %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Os solos arenosos não contêm muitos nutrientes necessários às culturas 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e, ao contrário dos solos argilosos, não são capazes de armazenar água quando não chove — não têm boa capacidade de retenção de água.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de laranja assinalam-se os solos arenosos em climas secos. Estes solos de drenagem livre podem causar problemas durante a estação seca ou períodos de seca.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preta indica a superfície excluída pelas perguntas anteriores.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  <a:t>... precisamos de cortar 2 % (cerca de 1/50 — outra pequena fatia da nossa maçã).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SzPct val="100000"/>
            </a:pPr>
            <a:fld id="{8461CF6C-15BA-4FAE-AB7E-2FB324A347FB}" type="slidenum">
              <a:rPr lang="fr-FR" altLang="fr-FR" smtClean="0">
                <a:solidFill>
                  <a:srgbClr val="000000"/>
                </a:solidFill>
              </a:rPr>
              <a:pPr>
                <a:buSzPct val="100000"/>
              </a:pPr>
              <a:t>16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2309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10 %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As florestas fornecem madeira, armazenam carbono e constituem </a:t>
            </a:r>
            <a:r>
              <a:rPr lang="fr-FR" altLang="fr-FR" b="1" i="1" smtClean="0">
                <a:solidFill>
                  <a:srgbClr val="000000"/>
                </a:solidFill>
              </a:rPr>
              <a:t>habitats</a:t>
            </a:r>
            <a:r>
              <a:rPr lang="fr-FR" altLang="fr-FR" b="1" smtClean="0">
                <a:solidFill>
                  <a:srgbClr val="000000"/>
                </a:solidFill>
              </a:rPr>
              <a:t> importantes que é necessário preservar. Além disso, muitos solos florestais não são adequados para uma produção alimentar intensiva.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de laranja assinalam-se as regiões ocupadas por florestas temperadas de coníferas, com solos geralmente ácidos.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preta indica a superfície excluída pelas perguntas anteriores.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  <a:t>... precisamos de cortar 10 % (cerca de 1/10 — mais do que muitos imaginariam).</a:t>
            </a: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SzPct val="100000"/>
            </a:pPr>
            <a:fld id="{91166FE6-E1AA-48CE-B4B5-438F13C6723E}" type="slidenum">
              <a:rPr lang="fr-FR" altLang="fr-FR" smtClean="0">
                <a:solidFill>
                  <a:srgbClr val="000000"/>
                </a:solidFill>
              </a:rPr>
              <a:pPr>
                <a:buSzPct val="100000"/>
              </a:pPr>
              <a:t>17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7548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2 %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maioria das plantas não consegue desenvolver-se se o solo estiver muito húmido durante longos períodos. As turfeiras são </a:t>
            </a:r>
            <a:r>
              <a:rPr lang="fr-FR" altLang="fr-FR" b="1" i="1" smtClean="0">
                <a:solidFill>
                  <a:srgbClr val="000000"/>
                </a:solidFill>
              </a:rPr>
              <a:t>habitats</a:t>
            </a:r>
            <a:r>
              <a:rPr lang="fr-FR" altLang="fr-FR" b="1" smtClean="0">
                <a:solidFill>
                  <a:srgbClr val="000000"/>
                </a:solidFill>
              </a:rPr>
              <a:t> importantes e armazenam carbono.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de laranja assinalam-se os solos que estão permanentemente inundados ou saturados de água durante períodos significativos. A drenagem é necessária para a produção de culturas nestes solos. No entanto, muitas destas zonas são importantes do ponto de vista ecológico.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preta indica a superfície excluída pelas perguntas anteriores.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  <a:t>... precisamos de cortar 2 % (cerca de 1/50 — outra pequena fatia, mas que pode ser significativa a nível local).</a:t>
            </a: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SzPct val="100000"/>
            </a:pPr>
            <a:fld id="{5A23E4DD-FE5F-4203-A8FC-2C7B19866319}" type="slidenum">
              <a:rPr lang="fr-FR" altLang="fr-FR" smtClean="0">
                <a:solidFill>
                  <a:srgbClr val="000000"/>
                </a:solidFill>
              </a:rPr>
              <a:pPr>
                <a:buSzPct val="100000"/>
              </a:pPr>
              <a:t>18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547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10 %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Muitos solos tropicais são muito ácidos, contêm quantidades elevadas de alumínio e ferro e pouca matéria orgânica, o que dificulta o cultivo de alimentos.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  <a:t>... precisamos de cortar 10 % (cerca de 1/10 — outro pedaço grande da maçã). O cultivo destes solos é possível, mas exige uma gestão cuidadosa para evitar a erosão e a perda de nutrientes.</a:t>
            </a: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SzPct val="100000"/>
            </a:pPr>
            <a:fld id="{E8FE60A2-2B01-4BB6-8E66-468B7D1604F5}" type="slidenum">
              <a:rPr lang="fr-FR" altLang="fr-FR" smtClean="0">
                <a:solidFill>
                  <a:srgbClr val="000000"/>
                </a:solidFill>
              </a:rPr>
              <a:pPr>
                <a:buSzPct val="100000"/>
              </a:pPr>
              <a:t>19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329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altLang="fr-FR" smtClean="0">
                <a:solidFill>
                  <a:srgbClr val="000000"/>
                </a:solidFill>
              </a:rPr>
              <a:t>Como se pode ver, na Europa temos muita sorte. </a:t>
            </a:r>
          </a:p>
          <a:p>
            <a:r>
              <a:rPr lang="fr-FR" altLang="fr-FR" smtClean="0">
                <a:solidFill>
                  <a:srgbClr val="000000"/>
                </a:solidFill>
              </a:rPr>
              <a:t>No entanto, a situação noutras partes do mundo não é tão boa.</a:t>
            </a:r>
          </a:p>
          <a:p>
            <a:endParaRPr lang="fr-FR" altLang="fr-FR" smtClean="0">
              <a:solidFill>
                <a:srgbClr val="000000"/>
              </a:solidFill>
            </a:endParaRPr>
          </a:p>
          <a:p>
            <a:r>
              <a:rPr lang="fr-FR" altLang="fr-FR" smtClean="0">
                <a:solidFill>
                  <a:srgbClr val="000000"/>
                </a:solidFill>
              </a:rPr>
              <a:t>As zonas negras podem ser utilizadas para produzir alimentos, mas necessitam de um esforço adicional (água, fertilizantes, cal, etc.) </a:t>
            </a:r>
          </a:p>
          <a:p>
            <a:r>
              <a:rPr lang="fr-FR" altLang="fr-FR" smtClean="0">
                <a:solidFill>
                  <a:srgbClr val="000000"/>
                </a:solidFill>
              </a:rPr>
              <a:t> </a:t>
            </a: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SzPct val="100000"/>
            </a:pPr>
            <a:fld id="{17A26826-D1F4-4846-928C-37B0189B815E}" type="slidenum">
              <a:rPr lang="fr-FR" altLang="fr-FR" smtClean="0">
                <a:solidFill>
                  <a:srgbClr val="000000"/>
                </a:solidFill>
              </a:rPr>
              <a:pPr>
                <a:buSzPct val="100000"/>
              </a:pPr>
              <a:t>20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9318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BE" altLang="fr-FR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71142BEE-1AAF-4744-A0B2-D2C43B805EB4}" type="slidenum">
              <a:rPr lang="fr-BE" altLang="fr-FR" smtClean="0"/>
              <a:pPr/>
              <a:t>23</a:t>
            </a:fld>
            <a:endParaRPr lang="fr-BE" altLang="fr-FR" smtClean="0"/>
          </a:p>
        </p:txBody>
      </p:sp>
    </p:spTree>
    <p:extLst>
      <p:ext uri="{BB962C8B-B14F-4D97-AF65-F5344CB8AC3E}">
        <p14:creationId xmlns:p14="http://schemas.microsoft.com/office/powerpoint/2010/main" val="19040828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1874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fr-FR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SzPct val="100000"/>
            </a:pPr>
            <a:fld id="{562AE8AA-77A2-4B33-B64B-7631BD016576}" type="slidenum">
              <a:rPr lang="fr-FR" altLang="fr-FR" smtClean="0">
                <a:solidFill>
                  <a:srgbClr val="000000"/>
                </a:solidFill>
              </a:rPr>
              <a:pPr>
                <a:buSzPct val="100000"/>
              </a:pPr>
              <a:t>27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1619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fr-FR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SzPct val="100000"/>
            </a:pPr>
            <a:fld id="{EDF28C10-9D59-4668-AC1A-F44DBAA58249}" type="slidenum">
              <a:rPr lang="fr-FR" altLang="fr-FR" smtClean="0">
                <a:solidFill>
                  <a:srgbClr val="000000"/>
                </a:solidFill>
              </a:rPr>
              <a:pPr>
                <a:buSzPct val="100000"/>
              </a:pPr>
              <a:t>29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353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  <a:t>Tente imaginar </a:t>
            </a:r>
            <a:b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  <a:t>que o nosso planeta </a:t>
            </a:r>
            <a:b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  <a:t>Terra</a:t>
            </a:r>
            <a:r>
              <a:rPr lang="fr-FR" altLang="fr-FR" b="1" smtClean="0">
                <a:solidFill>
                  <a:srgbClr val="44546A"/>
                </a:solidFill>
                <a:latin typeface="Verdana" panose="020B0604030504040204" pitchFamily="34" charset="0"/>
              </a:rPr>
              <a:t>… é uma maçã! </a:t>
            </a:r>
          </a:p>
          <a:p>
            <a: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  <a:t/>
            </a:r>
            <a:b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  <a:t/>
            </a:r>
            <a:b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</a:br>
            <a:endParaRPr lang="fr-FR" altLang="fr-FR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SzPct val="100000"/>
            </a:pPr>
            <a:fld id="{8F6F441E-6EA8-4713-B8DE-0ADE05CA02BE}" type="slidenum">
              <a:rPr lang="fr-FR" altLang="fr-FR" smtClean="0">
                <a:solidFill>
                  <a:srgbClr val="000000"/>
                </a:solidFill>
              </a:rPr>
              <a:pPr>
                <a:buSzPct val="100000"/>
              </a:pPr>
              <a:t>6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981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66 % do planeta Terra é coberto por água.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Isto significa que apenas um terço do planeta é terra!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SzPct val="100000"/>
            </a:pPr>
            <a:fld id="{5B65226A-FC96-4AF3-90EF-F7D767F2404B}" type="slidenum">
              <a:rPr lang="fr-FR" altLang="fr-FR" smtClean="0">
                <a:solidFill>
                  <a:srgbClr val="000000"/>
                </a:solidFill>
              </a:rPr>
              <a:pPr>
                <a:buSzPct val="100000"/>
              </a:pPr>
              <a:t>7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018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altLang="fr-FR" sz="1400" b="1" smtClean="0">
                <a:solidFill>
                  <a:srgbClr val="000000"/>
                </a:solidFill>
              </a:rPr>
              <a:t>15 % </a:t>
            </a:r>
          </a:p>
          <a:p>
            <a:endParaRPr lang="fr-FR" altLang="fr-FR" sz="1400" b="1" smtClean="0">
              <a:solidFill>
                <a:srgbClr val="000000"/>
              </a:solidFill>
            </a:endParaRPr>
          </a:p>
          <a:p>
            <a:r>
              <a:rPr lang="fr-FR" altLang="fr-FR" sz="1400" b="1" smtClean="0">
                <a:solidFill>
                  <a:srgbClr val="000000"/>
                </a:solidFill>
              </a:rPr>
              <a:t>10 % = gelo +2 % = lagos +3 % = zonas construídas</a:t>
            </a:r>
          </a:p>
          <a:p>
            <a:pPr algn="ctr"/>
            <a:endParaRPr lang="fr-FR" altLang="fr-FR" sz="1400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endParaRPr lang="fr-FR" altLang="fr-FR" sz="1400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endParaRPr lang="fr-FR" altLang="fr-FR" sz="1400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sz="1400" b="1" smtClean="0">
                <a:solidFill>
                  <a:srgbClr val="000000"/>
                </a:solidFill>
              </a:rPr>
              <a:t>A cor de laranja mostra a sua ocorrência.</a:t>
            </a:r>
          </a:p>
          <a:p>
            <a:pPr>
              <a:spcBef>
                <a:spcPct val="0"/>
              </a:spcBef>
            </a:pPr>
            <a:r>
              <a:rPr lang="fr-FR" altLang="fr-FR" sz="1400" b="1" smtClean="0">
                <a:solidFill>
                  <a:srgbClr val="000000"/>
                </a:solidFill>
              </a:rPr>
              <a:t>A calota de gelo da Gronelândia e grandes lagos, como o mar Cáspio, são óbvios, enquanto as grandes cidades do planeta se apresentam como pontos.</a:t>
            </a:r>
          </a:p>
          <a:p>
            <a:pPr>
              <a:spcBef>
                <a:spcPct val="0"/>
              </a:spcBef>
            </a:pPr>
            <a:endParaRPr lang="fr-FR" altLang="fr-FR" sz="1400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sz="1400" b="1" smtClean="0">
                <a:solidFill>
                  <a:srgbClr val="000000"/>
                </a:solidFill>
                <a:latin typeface="Verdana" panose="020B0604030504040204" pitchFamily="34" charset="0"/>
              </a:rPr>
              <a:t>Isto significa que temos de retirar 15 % ao nosso pedaço de maçã (cerca de 1/8).</a:t>
            </a:r>
          </a:p>
          <a:p>
            <a:pPr>
              <a:spcBef>
                <a:spcPct val="0"/>
              </a:spcBef>
            </a:pPr>
            <a:endParaRPr lang="fr-FR" altLang="fr-FR" sz="1400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SzPct val="100000"/>
            </a:pPr>
            <a:fld id="{B524C803-E04B-4F3E-86A9-A7381F932635}" type="slidenum">
              <a:rPr lang="fr-FR" altLang="fr-FR" smtClean="0">
                <a:solidFill>
                  <a:srgbClr val="000000"/>
                </a:solidFill>
              </a:rPr>
              <a:pPr>
                <a:buSzPct val="100000"/>
              </a:pPr>
              <a:t>9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634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6 %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produção de alimentos é limitada pela altitude elevada, o terreno é demasiado íngreme e os solos são rochosos e pouco profundos.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As grandes cadeias montanhosas são assinaladas a cor de laranja.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O Himalaia e os Andes da América do Sul são óbvios.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preta indica a superfície excluída pela pergunta anterior.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  <a:t>... precisamos de cortar 6 % (cerca de 1/20 da maçã).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SzPct val="100000"/>
            </a:pPr>
            <a:fld id="{FEFC0E32-494A-4643-AA10-C5D54D2C814A}" type="slidenum">
              <a:rPr lang="fr-FR" altLang="fr-FR" smtClean="0">
                <a:solidFill>
                  <a:srgbClr val="000000"/>
                </a:solidFill>
              </a:rPr>
              <a:pPr>
                <a:buSzPct val="100000"/>
              </a:pPr>
              <a:t>10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343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15 % são demasiado frias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Já ouviu falar do </a:t>
            </a:r>
            <a:r>
              <a:rPr lang="fr-FR" altLang="fr-FR" b="1" i="1" smtClean="0">
                <a:solidFill>
                  <a:srgbClr val="000000"/>
                </a:solidFill>
              </a:rPr>
              <a:t>permafrost</a:t>
            </a:r>
            <a:r>
              <a:rPr lang="fr-FR" altLang="fr-FR" b="1" smtClean="0">
                <a:solidFill>
                  <a:srgbClr val="000000"/>
                </a:solidFill>
              </a:rPr>
              <a:t>? — Trata-se de solo que está sempre gelado.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de laranja assinalam-se as regiões com temperatura média anual de 0 </a:t>
            </a:r>
            <a:r>
              <a:rPr lang="fr-FR" altLang="fr-FR" b="1" baseline="30000" smtClean="0">
                <a:solidFill>
                  <a:srgbClr val="000000"/>
                </a:solidFill>
              </a:rPr>
              <a:t>o</a:t>
            </a:r>
            <a:r>
              <a:rPr lang="fr-FR" altLang="fr-FR" b="1" smtClean="0">
                <a:solidFill>
                  <a:srgbClr val="000000"/>
                </a:solidFill>
              </a:rPr>
              <a:t>C.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Demasiado frio para as culturas. Isto corresponde às regiões frias da tundra.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preta indica a superfície excluída pelas perguntas anteriores.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  <a:t>... precisamos de cortar 15 % (cerca de 1/8 da maçã).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SzPct val="100000"/>
            </a:pPr>
            <a:fld id="{38F0B912-8543-4DB7-8859-DC393D3EE19F}" type="slidenum">
              <a:rPr lang="fr-FR" altLang="fr-FR" smtClean="0">
                <a:solidFill>
                  <a:srgbClr val="000000"/>
                </a:solidFill>
              </a:rPr>
              <a:pPr>
                <a:buSzPct val="100000"/>
              </a:pPr>
              <a:t>11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608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2 %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Embora certas zonas possam ser demasiado frias para as plantas, outras também podem ser demasiado quentes!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de laranja assinalam-se as regiões com temperatura média anual superior a 28 </a:t>
            </a:r>
            <a:r>
              <a:rPr lang="fr-FR" altLang="fr-FR" b="1" baseline="30000" smtClean="0">
                <a:solidFill>
                  <a:srgbClr val="000000"/>
                </a:solidFill>
              </a:rPr>
              <a:t>o</a:t>
            </a:r>
            <a:r>
              <a:rPr lang="fr-FR" altLang="fr-FR" b="1" smtClean="0">
                <a:solidFill>
                  <a:srgbClr val="000000"/>
                </a:solidFill>
              </a:rPr>
              <a:t>C.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Estes são os locais mais quentes da Terra — demasiado quentes para a produção de culturas agrícolas.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preta indica a superfície excluída pelas perguntas anteriores.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  <a:t>... precisamos de cortar 2 % (cerca de 1/50 da maçã, ou seja, apenas uma lasca fina).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SzPct val="100000"/>
            </a:pPr>
            <a:fld id="{ADC1707D-1E0B-4FBB-8FA9-5B6117592D97}" type="slidenum">
              <a:rPr lang="fr-FR" altLang="fr-FR" smtClean="0">
                <a:solidFill>
                  <a:srgbClr val="000000"/>
                </a:solidFill>
              </a:rPr>
              <a:pPr>
                <a:buSzPct val="100000"/>
              </a:pPr>
              <a:t>12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531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20 %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Para além do solo, as plantas necessitam também de água. 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quanto correspondem as regiões desérticas do planeta?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de laranja assinalam-se as regiões com precipitação média anual inferior a 200 mm.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Trata-se de desertos — demasiado secos para produzir culturas sem irrigação.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preta indica a superfície excluída pelas perguntas anteriores.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  <a:t>... precisamos de cortar 20 % (cerca de 1/5 — um pedaço bem grande da maçã!).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SzPct val="100000"/>
            </a:pPr>
            <a:fld id="{EA6D136E-8D91-4BB8-AE56-0384044F5032}" type="slidenum">
              <a:rPr lang="fr-FR" altLang="fr-FR" smtClean="0">
                <a:solidFill>
                  <a:srgbClr val="000000"/>
                </a:solidFill>
              </a:rPr>
              <a:pPr>
                <a:buSzPct val="100000"/>
              </a:pPr>
              <a:t>13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40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3 %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As plantas necessitam de uma certa profundidade de solo para o crescimento das suas raízes 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e para armazenar água quando não chove.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de laranja assinala-se a localização dos solos pouco profundos.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Muitas vezes, os solos recentes, pouco profundos, pedregosos ou com obstáculos às raízes colocam restrições ao cultivo.</a:t>
            </a: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</a:rPr>
              <a:t>A cor preta indica a superfície excluída pelas perguntas anteriores.</a:t>
            </a:r>
          </a:p>
          <a:p>
            <a:pPr>
              <a:spcBef>
                <a:spcPct val="0"/>
              </a:spcBef>
            </a:pPr>
            <a:endParaRPr lang="fr-FR" altLang="fr-FR" b="1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fr-FR" altLang="fr-FR" b="1" smtClean="0">
                <a:solidFill>
                  <a:srgbClr val="000000"/>
                </a:solidFill>
                <a:latin typeface="Verdana" panose="020B0604030504040204" pitchFamily="34" charset="0"/>
              </a:rPr>
              <a:t>... precisamos de cortar 3 % (cerca de 1/30 — outra pequena fatia da nossa maçã).</a:t>
            </a: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SzPct val="100000"/>
            </a:pPr>
            <a:fld id="{694E13F3-FB63-4F73-8564-C7EA4D4E753B}" type="slidenum">
              <a:rPr lang="fr-FR" altLang="fr-FR" smtClean="0">
                <a:solidFill>
                  <a:srgbClr val="000000"/>
                </a:solidFill>
              </a:rPr>
              <a:pPr>
                <a:buSzPct val="100000"/>
              </a:pPr>
              <a:t>14</a:t>
            </a:fld>
            <a:endParaRPr lang="fr-FR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528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838199" y="174807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993027" y="174807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47855" y="1748078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7302683" y="1748077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9457511" y="1748077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838199" y="3934111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2993027" y="3934111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147855" y="3934110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7302683" y="393410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9457511" y="393410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8834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9478619" y="1913416"/>
            <a:ext cx="1875181" cy="2434309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7051401" y="2898477"/>
            <a:ext cx="2307284" cy="2307284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081980" y="1913416"/>
            <a:ext cx="3185512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38213" y="1748077"/>
            <a:ext cx="2643187" cy="1868487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840251" y="2860831"/>
            <a:ext cx="1620431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4919097" y="3790927"/>
            <a:ext cx="1987550" cy="198755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938213" y="3908959"/>
            <a:ext cx="1751486" cy="1751486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endParaRPr lang="en-GB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9012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u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969963" y="1843395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581400" y="1843394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192837" y="1843393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8804274" y="1843392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983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710" y="1992572"/>
            <a:ext cx="710366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LOGO CE-EN-quadri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17" y="549275"/>
            <a:ext cx="307128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6269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50" r:id="rId6"/>
    <p:sldLayoutId id="2147483660" r:id="rId7"/>
    <p:sldLayoutId id="2147483652" r:id="rId8"/>
    <p:sldLayoutId id="2147483661" r:id="rId9"/>
    <p:sldLayoutId id="2147483653" r:id="rId10"/>
    <p:sldLayoutId id="2147483658" r:id="rId11"/>
    <p:sldLayoutId id="2147483663" r:id="rId12"/>
    <p:sldLayoutId id="2147483664" r:id="rId13"/>
    <p:sldLayoutId id="2147483665" r:id="rId14"/>
    <p:sldLayoutId id="2147483659" r:id="rId15"/>
    <p:sldLayoutId id="2147483654" r:id="rId16"/>
    <p:sldLayoutId id="2147483655" r:id="rId17"/>
    <p:sldLayoutId id="2147483667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6.jpeg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horizon-europe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hyperlink" Target="https://twitter.com/eu_commission" TargetMode="External"/><Relationship Id="rId10" Type="http://schemas.openxmlformats.org/officeDocument/2006/relationships/hyperlink" Target="https://esdac.jrc.ec.europa.eu/" TargetMode="External"/><Relationship Id="rId4" Type="http://schemas.openxmlformats.org/officeDocument/2006/relationships/image" Target="../media/image39.png"/><Relationship Id="rId9" Type="http://schemas.openxmlformats.org/officeDocument/2006/relationships/hyperlink" Target="http://ec.europa.eu/horizon-europ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930" y="1433605"/>
            <a:ext cx="5051334" cy="541697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8834650" cy="2149523"/>
          </a:xfrm>
        </p:spPr>
        <p:txBody>
          <a:bodyPr>
            <a:noAutofit/>
          </a:bodyPr>
          <a:lstStyle/>
          <a:p>
            <a:r>
              <a:rPr lang="en-GB" sz="4800" dirty="0" smtClean="0"/>
              <a:t>Horizonte Europa</a:t>
            </a:r>
            <a:br>
              <a:rPr lang="en-GB" sz="4800" dirty="0" smtClean="0"/>
            </a:br>
            <a:r>
              <a:rPr lang="en-GB" sz="4800" dirty="0" smtClean="0"/>
              <a:t/>
            </a:r>
            <a:br>
              <a:rPr lang="en-GB" sz="4800" dirty="0" smtClean="0"/>
            </a:br>
            <a:r>
              <a:rPr lang="pt-BR" sz="1800" dirty="0"/>
              <a:t>ÁREA DE MISSÃO PARA A </a:t>
            </a:r>
            <a:br>
              <a:rPr lang="pt-BR" sz="1800" dirty="0"/>
            </a:br>
            <a:r>
              <a:rPr lang="pt-BR" sz="1800" dirty="0"/>
              <a:t>SAÚDE DOS SOLOS E ALIMENTAÇÃO</a:t>
            </a:r>
            <a:r>
              <a:rPr lang="pt-BR" sz="4800" dirty="0"/>
              <a:t/>
            </a:r>
            <a:br>
              <a:rPr lang="pt-BR" sz="4800" dirty="0"/>
            </a:br>
            <a:endParaRPr lang="en-GB" sz="48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149995" y="5324553"/>
            <a:ext cx="4373485" cy="897754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pt-BR" sz="1600" b="1" dirty="0"/>
              <a:t>Jogo da maçã e do solo</a:t>
            </a:r>
          </a:p>
          <a:p>
            <a:pPr>
              <a:spcAft>
                <a:spcPts val="0"/>
              </a:spcAft>
            </a:pPr>
            <a:r>
              <a:rPr lang="pt-BR" sz="1600" b="1" dirty="0"/>
              <a:t>Centro Comum de Investigação</a:t>
            </a:r>
          </a:p>
          <a:p>
            <a:pPr>
              <a:spcAft>
                <a:spcPts val="0"/>
              </a:spcAft>
            </a:pPr>
            <a:endParaRPr lang="pt-BR" sz="1600" b="1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71350" y="4142094"/>
            <a:ext cx="5013071" cy="528998"/>
          </a:xfrm>
        </p:spPr>
        <p:txBody>
          <a:bodyPr/>
          <a:lstStyle/>
          <a:p>
            <a:r>
              <a:rPr lang="en-GB" dirty="0" smtClean="0"/>
              <a:t>#</a:t>
            </a:r>
            <a:r>
              <a:rPr lang="en-GB" dirty="0" err="1" smtClean="0"/>
              <a:t>MissionSoil</a:t>
            </a:r>
            <a:r>
              <a:rPr lang="en-GB" dirty="0"/>
              <a:t> </a:t>
            </a:r>
            <a:r>
              <a:rPr lang="en-GB" dirty="0" smtClean="0"/>
              <a:t>#</a:t>
            </a:r>
            <a:r>
              <a:rPr lang="en-GB" dirty="0" err="1" smtClean="0"/>
              <a:t>Eumissions</a:t>
            </a:r>
            <a:r>
              <a:rPr lang="en-GB" dirty="0" smtClean="0"/>
              <a:t> #</a:t>
            </a:r>
            <a:r>
              <a:rPr lang="en-GB" dirty="0" err="1" smtClean="0"/>
              <a:t>HorizonEU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31045" y="537219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69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6" y="836614"/>
            <a:ext cx="8829675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2570163" y="252413"/>
            <a:ext cx="7023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 b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Tente adivinhar... qual é a percentagem do planeta coberta por montanhas muito altas?</a:t>
            </a:r>
          </a:p>
        </p:txBody>
      </p:sp>
      <p:sp>
        <p:nvSpPr>
          <p:cNvPr id="30724" name="TextBox 1"/>
          <p:cNvSpPr txBox="1">
            <a:spLocks noChangeArrowheads="1"/>
          </p:cNvSpPr>
          <p:nvPr/>
        </p:nvSpPr>
        <p:spPr bwMode="auto">
          <a:xfrm>
            <a:off x="479425" y="6237288"/>
            <a:ext cx="8834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6 %                10 %                 12 %</a:t>
            </a:r>
          </a:p>
        </p:txBody>
      </p:sp>
    </p:spTree>
    <p:extLst>
      <p:ext uri="{BB962C8B-B14F-4D97-AF65-F5344CB8AC3E}">
        <p14:creationId xmlns:p14="http://schemas.microsoft.com/office/powerpoint/2010/main" val="71872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414" y="857251"/>
            <a:ext cx="8847137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Box 2"/>
          <p:cNvSpPr txBox="1">
            <a:spLocks noChangeArrowheads="1"/>
          </p:cNvSpPr>
          <p:nvPr/>
        </p:nvSpPr>
        <p:spPr bwMode="auto">
          <a:xfrm>
            <a:off x="2570163" y="252413"/>
            <a:ext cx="70231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 b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Quanto representam as zonas demasiado frias?</a:t>
            </a:r>
          </a:p>
        </p:txBody>
      </p:sp>
      <p:sp>
        <p:nvSpPr>
          <p:cNvPr id="32772" name="TextBox 1"/>
          <p:cNvSpPr txBox="1">
            <a:spLocks noChangeArrowheads="1"/>
          </p:cNvSpPr>
          <p:nvPr/>
        </p:nvSpPr>
        <p:spPr bwMode="auto">
          <a:xfrm>
            <a:off x="479425" y="6237288"/>
            <a:ext cx="8834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15 %                19 %                 22 %</a:t>
            </a:r>
          </a:p>
        </p:txBody>
      </p:sp>
    </p:spTree>
    <p:extLst>
      <p:ext uri="{BB962C8B-B14F-4D97-AF65-F5344CB8AC3E}">
        <p14:creationId xmlns:p14="http://schemas.microsoft.com/office/powerpoint/2010/main" val="102520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414" y="857251"/>
            <a:ext cx="8847137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Box 1"/>
          <p:cNvSpPr txBox="1">
            <a:spLocks noChangeArrowheads="1"/>
          </p:cNvSpPr>
          <p:nvPr/>
        </p:nvSpPr>
        <p:spPr bwMode="auto">
          <a:xfrm>
            <a:off x="479425" y="6237288"/>
            <a:ext cx="8834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2 %                6 %                 10 %</a:t>
            </a:r>
          </a:p>
        </p:txBody>
      </p:sp>
      <p:sp>
        <p:nvSpPr>
          <p:cNvPr id="34820" name="TextBox 2"/>
          <p:cNvSpPr txBox="1">
            <a:spLocks noChangeArrowheads="1"/>
          </p:cNvSpPr>
          <p:nvPr/>
        </p:nvSpPr>
        <p:spPr bwMode="auto">
          <a:xfrm>
            <a:off x="2570163" y="252414"/>
            <a:ext cx="7023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 b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 é a percentagem do planeta com regiões demasiado quentes?</a:t>
            </a:r>
          </a:p>
        </p:txBody>
      </p:sp>
    </p:spTree>
    <p:extLst>
      <p:ext uri="{BB962C8B-B14F-4D97-AF65-F5344CB8AC3E}">
        <p14:creationId xmlns:p14="http://schemas.microsoft.com/office/powerpoint/2010/main" val="36929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1" y="865189"/>
            <a:ext cx="8836025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extBox 2"/>
          <p:cNvSpPr txBox="1">
            <a:spLocks noChangeArrowheads="1"/>
          </p:cNvSpPr>
          <p:nvPr/>
        </p:nvSpPr>
        <p:spPr bwMode="auto">
          <a:xfrm>
            <a:off x="2570163" y="252414"/>
            <a:ext cx="7023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 b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 é a percentagem do planeta com regiões demasiado secas?</a:t>
            </a:r>
          </a:p>
        </p:txBody>
      </p:sp>
      <p:sp>
        <p:nvSpPr>
          <p:cNvPr id="36868" name="TextBox 1"/>
          <p:cNvSpPr txBox="1">
            <a:spLocks noChangeArrowheads="1"/>
          </p:cNvSpPr>
          <p:nvPr/>
        </p:nvSpPr>
        <p:spPr bwMode="auto">
          <a:xfrm>
            <a:off x="479425" y="6237288"/>
            <a:ext cx="8834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000" b="1">
                <a:solidFill>
                  <a:srgbClr val="595959"/>
                </a:solidFill>
                <a:latin typeface="+mj-lt"/>
              </a:rPr>
              <a:t>15 %                20 %                 25 %</a:t>
            </a:r>
          </a:p>
        </p:txBody>
      </p:sp>
    </p:spTree>
    <p:extLst>
      <p:ext uri="{BB962C8B-B14F-4D97-AF65-F5344CB8AC3E}">
        <p14:creationId xmlns:p14="http://schemas.microsoft.com/office/powerpoint/2010/main" val="350777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189" y="860425"/>
            <a:ext cx="8840787" cy="497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Box 2"/>
          <p:cNvSpPr txBox="1">
            <a:spLocks noChangeArrowheads="1"/>
          </p:cNvSpPr>
          <p:nvPr/>
        </p:nvSpPr>
        <p:spPr bwMode="auto">
          <a:xfrm>
            <a:off x="2570163" y="252414"/>
            <a:ext cx="7023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 b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 é a percentagem de terrenos cobertos por solos finos e pouco desenvolvidos?</a:t>
            </a:r>
          </a:p>
        </p:txBody>
      </p:sp>
      <p:sp>
        <p:nvSpPr>
          <p:cNvPr id="38916" name="TextBox 1"/>
          <p:cNvSpPr txBox="1">
            <a:spLocks noChangeArrowheads="1"/>
          </p:cNvSpPr>
          <p:nvPr/>
        </p:nvSpPr>
        <p:spPr bwMode="auto">
          <a:xfrm>
            <a:off x="479425" y="6237288"/>
            <a:ext cx="8834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000" b="1">
                <a:solidFill>
                  <a:srgbClr val="595959"/>
                </a:solidFill>
                <a:latin typeface="+mj-lt"/>
              </a:rPr>
              <a:t>1 %                 3 %                  6 %</a:t>
            </a:r>
          </a:p>
        </p:txBody>
      </p:sp>
    </p:spTree>
    <p:extLst>
      <p:ext uri="{BB962C8B-B14F-4D97-AF65-F5344CB8AC3E}">
        <p14:creationId xmlns:p14="http://schemas.microsoft.com/office/powerpoint/2010/main" val="161172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1" y="860425"/>
            <a:ext cx="8843963" cy="497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Box 2"/>
          <p:cNvSpPr txBox="1">
            <a:spLocks noChangeArrowheads="1"/>
          </p:cNvSpPr>
          <p:nvPr/>
        </p:nvSpPr>
        <p:spPr bwMode="auto">
          <a:xfrm>
            <a:off x="2570163" y="252414"/>
            <a:ext cx="7023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 b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 é a percentagem do planeta coberta por solos «salgados»?</a:t>
            </a:r>
          </a:p>
        </p:txBody>
      </p:sp>
      <p:sp>
        <p:nvSpPr>
          <p:cNvPr id="40964" name="TextBox 1"/>
          <p:cNvSpPr txBox="1">
            <a:spLocks noChangeArrowheads="1"/>
          </p:cNvSpPr>
          <p:nvPr/>
        </p:nvSpPr>
        <p:spPr bwMode="auto">
          <a:xfrm>
            <a:off x="479425" y="6237288"/>
            <a:ext cx="8834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000" b="1">
                <a:solidFill>
                  <a:srgbClr val="595959"/>
                </a:solidFill>
                <a:latin typeface="+mj-lt"/>
              </a:rPr>
              <a:t>1 %                 3 %                  8 %</a:t>
            </a:r>
          </a:p>
        </p:txBody>
      </p:sp>
    </p:spTree>
    <p:extLst>
      <p:ext uri="{BB962C8B-B14F-4D97-AF65-F5344CB8AC3E}">
        <p14:creationId xmlns:p14="http://schemas.microsoft.com/office/powerpoint/2010/main" val="427372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3" y="857251"/>
            <a:ext cx="8845550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TextBox 2"/>
          <p:cNvSpPr txBox="1">
            <a:spLocks noChangeArrowheads="1"/>
          </p:cNvSpPr>
          <p:nvPr/>
        </p:nvSpPr>
        <p:spPr bwMode="auto">
          <a:xfrm>
            <a:off x="2570163" y="252414"/>
            <a:ext cx="7023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 b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 é a percentagem do planeta com regiões demasiado arenosas?</a:t>
            </a:r>
          </a:p>
        </p:txBody>
      </p:sp>
      <p:sp>
        <p:nvSpPr>
          <p:cNvPr id="43012" name="TextBox 1"/>
          <p:cNvSpPr txBox="1">
            <a:spLocks noChangeArrowheads="1"/>
          </p:cNvSpPr>
          <p:nvPr/>
        </p:nvSpPr>
        <p:spPr bwMode="auto">
          <a:xfrm>
            <a:off x="479425" y="6237288"/>
            <a:ext cx="8834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2 %                 6 %                  8 %</a:t>
            </a:r>
          </a:p>
        </p:txBody>
      </p:sp>
    </p:spTree>
    <p:extLst>
      <p:ext uri="{BB962C8B-B14F-4D97-AF65-F5344CB8AC3E}">
        <p14:creationId xmlns:p14="http://schemas.microsoft.com/office/powerpoint/2010/main" val="199397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6" y="857251"/>
            <a:ext cx="8848725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TextBox 2"/>
          <p:cNvSpPr txBox="1">
            <a:spLocks noChangeArrowheads="1"/>
          </p:cNvSpPr>
          <p:nvPr/>
        </p:nvSpPr>
        <p:spPr bwMode="auto">
          <a:xfrm>
            <a:off x="2570163" y="252413"/>
            <a:ext cx="70231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 b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 é a percentagem coberta pelas florestas de coníferas?</a:t>
            </a:r>
          </a:p>
        </p:txBody>
      </p:sp>
      <p:sp>
        <p:nvSpPr>
          <p:cNvPr id="45060" name="TextBox 1"/>
          <p:cNvSpPr txBox="1">
            <a:spLocks noChangeArrowheads="1"/>
          </p:cNvSpPr>
          <p:nvPr/>
        </p:nvSpPr>
        <p:spPr bwMode="auto">
          <a:xfrm>
            <a:off x="479425" y="6237288"/>
            <a:ext cx="8834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sz="2000" b="1">
                <a:solidFill>
                  <a:srgbClr val="595959"/>
                </a:solidFill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altLang="fr-FR" dirty="0"/>
              <a:t>10 %                15 %                 18 %</a:t>
            </a:r>
          </a:p>
        </p:txBody>
      </p:sp>
    </p:spTree>
    <p:extLst>
      <p:ext uri="{BB962C8B-B14F-4D97-AF65-F5344CB8AC3E}">
        <p14:creationId xmlns:p14="http://schemas.microsoft.com/office/powerpoint/2010/main" val="417250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857251"/>
            <a:ext cx="8845550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xtBox 2"/>
          <p:cNvSpPr txBox="1">
            <a:spLocks noChangeArrowheads="1"/>
          </p:cNvSpPr>
          <p:nvPr/>
        </p:nvSpPr>
        <p:spPr bwMode="auto">
          <a:xfrm>
            <a:off x="2570163" y="252414"/>
            <a:ext cx="7023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 b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 é a percentagem de zonas de solo demasiado húmido ou saturado?</a:t>
            </a:r>
          </a:p>
        </p:txBody>
      </p:sp>
      <p:sp>
        <p:nvSpPr>
          <p:cNvPr id="47108" name="TextBox 1"/>
          <p:cNvSpPr txBox="1">
            <a:spLocks noChangeArrowheads="1"/>
          </p:cNvSpPr>
          <p:nvPr/>
        </p:nvSpPr>
        <p:spPr bwMode="auto">
          <a:xfrm>
            <a:off x="479425" y="6237288"/>
            <a:ext cx="8834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000" b="1">
                <a:solidFill>
                  <a:srgbClr val="595959"/>
                </a:solidFill>
                <a:latin typeface="+mn-lt"/>
              </a:rPr>
              <a:t>2 %                 5 %                  9 %</a:t>
            </a:r>
          </a:p>
        </p:txBody>
      </p:sp>
    </p:spTree>
    <p:extLst>
      <p:ext uri="{BB962C8B-B14F-4D97-AF65-F5344CB8AC3E}">
        <p14:creationId xmlns:p14="http://schemas.microsoft.com/office/powerpoint/2010/main" val="9996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6" y="857251"/>
            <a:ext cx="8848725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TextBox 2"/>
          <p:cNvSpPr txBox="1">
            <a:spLocks noChangeArrowheads="1"/>
          </p:cNvSpPr>
          <p:nvPr/>
        </p:nvSpPr>
        <p:spPr bwMode="auto">
          <a:xfrm>
            <a:off x="2570163" y="252413"/>
            <a:ext cx="7023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 b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 é a percentagem coberta por solos tropicais,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 b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ácidos, pobres em nutrientes e matéria orgânica?</a:t>
            </a:r>
          </a:p>
        </p:txBody>
      </p:sp>
      <p:sp>
        <p:nvSpPr>
          <p:cNvPr id="49156" name="TextBox 1"/>
          <p:cNvSpPr txBox="1">
            <a:spLocks noChangeArrowheads="1"/>
          </p:cNvSpPr>
          <p:nvPr/>
        </p:nvSpPr>
        <p:spPr bwMode="auto">
          <a:xfrm>
            <a:off x="479425" y="6237288"/>
            <a:ext cx="8834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000" b="1" dirty="0">
                <a:solidFill>
                  <a:srgbClr val="595959"/>
                </a:solidFill>
                <a:latin typeface="+mn-lt"/>
              </a:rPr>
              <a:t>8 %                10 %                 19 %</a:t>
            </a:r>
          </a:p>
        </p:txBody>
      </p:sp>
    </p:spTree>
    <p:extLst>
      <p:ext uri="{BB962C8B-B14F-4D97-AF65-F5344CB8AC3E}">
        <p14:creationId xmlns:p14="http://schemas.microsoft.com/office/powerpoint/2010/main" val="34413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9" r="13155"/>
          <a:stretch>
            <a:fillRect/>
          </a:stretch>
        </p:blipFill>
        <p:spPr bwMode="auto">
          <a:xfrm>
            <a:off x="7824789" y="2686050"/>
            <a:ext cx="2619375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/>
          <a:stretch>
            <a:fillRect/>
          </a:stretch>
        </p:blipFill>
        <p:spPr bwMode="auto">
          <a:xfrm>
            <a:off x="1555750" y="2378075"/>
            <a:ext cx="3951288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4" r="8679"/>
          <a:stretch>
            <a:fillRect/>
          </a:stretch>
        </p:blipFill>
        <p:spPr bwMode="auto">
          <a:xfrm>
            <a:off x="4511675" y="2814638"/>
            <a:ext cx="3302000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>
                <a:ea typeface="MS PGothic" panose="020B0600070205080204" pitchFamily="34" charset="-128"/>
              </a:rPr>
              <a:t>O que </a:t>
            </a:r>
            <a:r>
              <a:rPr lang="fr-FR" altLang="fr-FR" dirty="0" err="1">
                <a:ea typeface="MS PGothic" panose="020B0600070205080204" pitchFamily="34" charset="-128"/>
              </a:rPr>
              <a:t>comeu</a:t>
            </a:r>
            <a:r>
              <a:rPr lang="fr-FR" altLang="fr-FR" dirty="0">
                <a:ea typeface="MS PGothic" panose="020B0600070205080204" pitchFamily="34" charset="-128"/>
              </a:rPr>
              <a:t> </a:t>
            </a:r>
            <a:r>
              <a:rPr lang="fr-FR" altLang="fr-FR" dirty="0" err="1">
                <a:ea typeface="MS PGothic" panose="020B0600070205080204" pitchFamily="34" charset="-128"/>
              </a:rPr>
              <a:t>ao</a:t>
            </a:r>
            <a:r>
              <a:rPr lang="fr-FR" altLang="fr-FR" dirty="0">
                <a:ea typeface="MS PGothic" panose="020B0600070205080204" pitchFamily="34" charset="-128"/>
              </a:rPr>
              <a:t> </a:t>
            </a:r>
            <a:r>
              <a:rPr lang="fr-FR" altLang="fr-FR" dirty="0" err="1">
                <a:ea typeface="MS PGothic" panose="020B0600070205080204" pitchFamily="34" charset="-128"/>
              </a:rPr>
              <a:t>pequeno-almoço</a:t>
            </a:r>
            <a:r>
              <a:rPr lang="fr-FR" altLang="fr-FR" dirty="0">
                <a:ea typeface="MS PGothic" panose="020B0600070205080204" pitchFamily="34" charset="-128"/>
              </a:rPr>
              <a:t> </a:t>
            </a:r>
            <a:r>
              <a:rPr lang="fr-FR" altLang="fr-FR" dirty="0" err="1">
                <a:ea typeface="MS PGothic" panose="020B0600070205080204" pitchFamily="34" charset="-128"/>
              </a:rPr>
              <a:t>esta</a:t>
            </a:r>
            <a:r>
              <a:rPr lang="fr-FR" altLang="fr-FR" dirty="0">
                <a:ea typeface="MS PGothic" panose="020B0600070205080204" pitchFamily="34" charset="-128"/>
              </a:rPr>
              <a:t> </a:t>
            </a:r>
            <a:r>
              <a:rPr lang="fr-FR" altLang="fr-FR" dirty="0" err="1">
                <a:ea typeface="MS PGothic" panose="020B0600070205080204" pitchFamily="34" charset="-128"/>
              </a:rPr>
              <a:t>manhã</a:t>
            </a:r>
            <a:r>
              <a:rPr lang="fr-FR" altLang="fr-FR" dirty="0">
                <a:ea typeface="MS PGothic" panose="020B0600070205080204" pitchFamily="34" charset="-128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045639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5" y="857251"/>
            <a:ext cx="8847138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TextBox 4"/>
          <p:cNvSpPr txBox="1">
            <a:spLocks noChangeArrowheads="1"/>
          </p:cNvSpPr>
          <p:nvPr/>
        </p:nvSpPr>
        <p:spPr bwMode="auto">
          <a:xfrm>
            <a:off x="1693863" y="857251"/>
            <a:ext cx="88328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b="1" dirty="0" err="1">
                <a:solidFill>
                  <a:srgbClr val="FFFFFF"/>
                </a:solidFill>
                <a:latin typeface="+mj-lt"/>
              </a:rPr>
              <a:t>Apenas</a:t>
            </a:r>
            <a:r>
              <a:rPr lang="fr-FR" altLang="fr-FR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fr-FR" altLang="fr-FR" b="1" dirty="0" err="1">
                <a:solidFill>
                  <a:srgbClr val="FFFFFF"/>
                </a:solidFill>
                <a:latin typeface="+mj-lt"/>
              </a:rPr>
              <a:t>cerca</a:t>
            </a:r>
            <a:r>
              <a:rPr lang="fr-FR" altLang="fr-FR" b="1" dirty="0">
                <a:solidFill>
                  <a:srgbClr val="FFFFFF"/>
                </a:solidFill>
                <a:latin typeface="+mj-lt"/>
              </a:rPr>
              <a:t> de 10 a 15 % da </a:t>
            </a:r>
            <a:r>
              <a:rPr lang="fr-FR" altLang="fr-FR" b="1" dirty="0" err="1">
                <a:solidFill>
                  <a:srgbClr val="FFFFFF"/>
                </a:solidFill>
                <a:latin typeface="+mj-lt"/>
              </a:rPr>
              <a:t>superfície</a:t>
            </a:r>
            <a:r>
              <a:rPr lang="fr-FR" altLang="fr-FR" b="1" dirty="0">
                <a:solidFill>
                  <a:srgbClr val="FFFFFF"/>
                </a:solidFill>
                <a:latin typeface="+mj-lt"/>
              </a:rPr>
              <a:t> terrestre!</a:t>
            </a:r>
          </a:p>
        </p:txBody>
      </p:sp>
      <p:sp>
        <p:nvSpPr>
          <p:cNvPr id="51204" name="TextBox 2"/>
          <p:cNvSpPr txBox="1">
            <a:spLocks noChangeArrowheads="1"/>
          </p:cNvSpPr>
          <p:nvPr/>
        </p:nvSpPr>
        <p:spPr bwMode="auto">
          <a:xfrm>
            <a:off x="2570163" y="252414"/>
            <a:ext cx="7023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depois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tudo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isto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 a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percentagem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terra que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sobra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1205" name="TextBox 4"/>
          <p:cNvSpPr txBox="1">
            <a:spLocks noChangeArrowheads="1"/>
          </p:cNvSpPr>
          <p:nvPr/>
        </p:nvSpPr>
        <p:spPr bwMode="auto">
          <a:xfrm>
            <a:off x="1072561" y="6161902"/>
            <a:ext cx="875192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3000" b="1" dirty="0">
                <a:solidFill>
                  <a:srgbClr val="042B9A"/>
                </a:solidFill>
                <a:latin typeface="+mn-lt"/>
              </a:rPr>
              <a:t>Para </a:t>
            </a:r>
            <a:r>
              <a:rPr lang="fr-FR" altLang="fr-FR" sz="3000" b="1" dirty="0" err="1">
                <a:solidFill>
                  <a:srgbClr val="042B9A"/>
                </a:solidFill>
                <a:latin typeface="+mn-lt"/>
              </a:rPr>
              <a:t>alimentar</a:t>
            </a:r>
            <a:r>
              <a:rPr lang="fr-FR" altLang="fr-FR" sz="3000" b="1" dirty="0">
                <a:solidFill>
                  <a:srgbClr val="042B9A"/>
                </a:solidFill>
                <a:latin typeface="+mn-lt"/>
              </a:rPr>
              <a:t> 9 mil </a:t>
            </a:r>
            <a:r>
              <a:rPr lang="fr-FR" altLang="fr-FR" sz="3000" b="1" dirty="0" err="1">
                <a:solidFill>
                  <a:srgbClr val="042B9A"/>
                </a:solidFill>
                <a:latin typeface="+mn-lt"/>
              </a:rPr>
              <a:t>milhões</a:t>
            </a:r>
            <a:r>
              <a:rPr lang="fr-FR" altLang="fr-FR" sz="3000" b="1" dirty="0">
                <a:solidFill>
                  <a:srgbClr val="042B9A"/>
                </a:solidFill>
                <a:latin typeface="+mn-lt"/>
              </a:rPr>
              <a:t> de </a:t>
            </a:r>
            <a:r>
              <a:rPr lang="fr-FR" altLang="fr-FR" sz="3000" b="1" dirty="0" err="1">
                <a:solidFill>
                  <a:srgbClr val="042B9A"/>
                </a:solidFill>
                <a:latin typeface="+mn-lt"/>
              </a:rPr>
              <a:t>pessoas</a:t>
            </a:r>
            <a:r>
              <a:rPr lang="fr-FR" altLang="fr-FR" sz="3000" b="1" dirty="0">
                <a:solidFill>
                  <a:srgbClr val="042B9A"/>
                </a:solidFill>
                <a:latin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7677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4" y="1628776"/>
            <a:ext cx="3455987" cy="460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TextBox 4"/>
          <p:cNvSpPr txBox="1">
            <a:spLocks noChangeArrowheads="1"/>
          </p:cNvSpPr>
          <p:nvPr/>
        </p:nvSpPr>
        <p:spPr bwMode="auto">
          <a:xfrm>
            <a:off x="6769100" y="1967173"/>
            <a:ext cx="3995738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3600" dirty="0">
                <a:solidFill>
                  <a:srgbClr val="595959"/>
                </a:solidFill>
                <a:latin typeface="+mj-lt"/>
              </a:rPr>
              <a:t>... </a:t>
            </a:r>
            <a:r>
              <a:rPr lang="fr-FR" altLang="fr-FR" sz="3600" dirty="0" err="1">
                <a:solidFill>
                  <a:srgbClr val="595959"/>
                </a:solidFill>
                <a:latin typeface="+mj-lt"/>
              </a:rPr>
              <a:t>como</a:t>
            </a:r>
            <a:r>
              <a:rPr lang="fr-FR" altLang="fr-FR" sz="3600" dirty="0">
                <a:solidFill>
                  <a:srgbClr val="595959"/>
                </a:solidFill>
                <a:latin typeface="+mj-lt"/>
              </a:rPr>
              <a:t> a </a:t>
            </a:r>
            <a:r>
              <a:rPr lang="fr-FR" altLang="fr-FR" sz="3600" dirty="0" err="1">
                <a:solidFill>
                  <a:srgbClr val="595959"/>
                </a:solidFill>
                <a:latin typeface="+mj-lt"/>
              </a:rPr>
              <a:t>pele</a:t>
            </a:r>
            <a:r>
              <a:rPr lang="fr-FR" altLang="fr-FR" sz="3600" dirty="0">
                <a:solidFill>
                  <a:srgbClr val="595959"/>
                </a:solidFill>
                <a:latin typeface="+mj-lt"/>
              </a:rPr>
              <a:t> do </a:t>
            </a:r>
            <a:r>
              <a:rPr lang="fr-FR" altLang="fr-FR" sz="3600" dirty="0" err="1">
                <a:solidFill>
                  <a:srgbClr val="595959"/>
                </a:solidFill>
                <a:latin typeface="+mj-lt"/>
              </a:rPr>
              <a:t>planeta</a:t>
            </a:r>
            <a:r>
              <a:rPr lang="fr-FR" altLang="fr-FR" sz="3600" dirty="0">
                <a:solidFill>
                  <a:srgbClr val="595959"/>
                </a:solidFill>
                <a:latin typeface="+mj-lt"/>
              </a:rPr>
              <a:t>.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3600" dirty="0" err="1">
                <a:solidFill>
                  <a:srgbClr val="595959"/>
                </a:solidFill>
                <a:latin typeface="+mj-lt"/>
              </a:rPr>
              <a:t>Geralmente</a:t>
            </a:r>
            <a:r>
              <a:rPr lang="fr-FR" altLang="fr-FR" sz="3600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3600" dirty="0" err="1">
                <a:solidFill>
                  <a:srgbClr val="595959"/>
                </a:solidFill>
                <a:latin typeface="+mj-lt"/>
              </a:rPr>
              <a:t>menos</a:t>
            </a:r>
            <a:r>
              <a:rPr lang="fr-FR" altLang="fr-FR" sz="3600" dirty="0">
                <a:solidFill>
                  <a:srgbClr val="595959"/>
                </a:solidFill>
                <a:latin typeface="+mj-lt"/>
              </a:rPr>
              <a:t> de 2 </a:t>
            </a:r>
            <a:r>
              <a:rPr lang="fr-FR" altLang="fr-FR" sz="3600" dirty="0" err="1">
                <a:solidFill>
                  <a:srgbClr val="595959"/>
                </a:solidFill>
                <a:latin typeface="+mj-lt"/>
              </a:rPr>
              <a:t>metros</a:t>
            </a:r>
            <a:r>
              <a:rPr lang="fr-FR" altLang="fr-FR" sz="3600" dirty="0">
                <a:solidFill>
                  <a:srgbClr val="595959"/>
                </a:solidFill>
                <a:latin typeface="+mj-lt"/>
              </a:rPr>
              <a:t> de </a:t>
            </a:r>
            <a:r>
              <a:rPr lang="fr-FR" altLang="fr-FR" sz="3600" dirty="0" err="1">
                <a:solidFill>
                  <a:srgbClr val="595959"/>
                </a:solidFill>
                <a:latin typeface="+mj-lt"/>
              </a:rPr>
              <a:t>profundidade</a:t>
            </a:r>
            <a:r>
              <a:rPr lang="fr-FR" altLang="fr-FR" sz="3600" dirty="0">
                <a:solidFill>
                  <a:srgbClr val="595959"/>
                </a:solidFill>
                <a:latin typeface="+mj-lt"/>
              </a:rPr>
              <a:t>!</a:t>
            </a:r>
          </a:p>
        </p:txBody>
      </p:sp>
      <p:sp>
        <p:nvSpPr>
          <p:cNvPr id="53252" name="Title 1"/>
          <p:cNvSpPr txBox="1">
            <a:spLocks/>
          </p:cNvSpPr>
          <p:nvPr/>
        </p:nvSpPr>
        <p:spPr bwMode="auto">
          <a:xfrm>
            <a:off x="2063750" y="1"/>
            <a:ext cx="7975600" cy="148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4800" b="1" dirty="0">
              <a:solidFill>
                <a:srgbClr val="042B9A"/>
              </a:solidFill>
              <a:latin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MAS! Os solos são pouco profundos</a:t>
            </a:r>
            <a:r>
              <a:rPr lang="pt-BR" dirty="0" smtClean="0"/>
              <a:t>...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4872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3" descr="DSC_20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9" t="13014" r="11903" b="17957"/>
          <a:stretch>
            <a:fillRect/>
          </a:stretch>
        </p:blipFill>
        <p:spPr bwMode="auto">
          <a:xfrm>
            <a:off x="0" y="0"/>
            <a:ext cx="12192000" cy="769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Text Box 4"/>
          <p:cNvSpPr txBox="1">
            <a:spLocks noChangeArrowheads="1"/>
          </p:cNvSpPr>
          <p:nvPr/>
        </p:nvSpPr>
        <p:spPr bwMode="auto">
          <a:xfrm>
            <a:off x="1176074" y="765177"/>
            <a:ext cx="9984317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Assim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, na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realidade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,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estamos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a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falar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apenas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da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casca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da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maçã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!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000" b="1" dirty="0">
              <a:solidFill>
                <a:srgbClr val="595959"/>
              </a:solidFill>
              <a:latin typeface="+mj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000" b="1" dirty="0">
              <a:solidFill>
                <a:srgbClr val="595959"/>
              </a:solidFill>
              <a:latin typeface="+mj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000" b="1" dirty="0">
              <a:solidFill>
                <a:srgbClr val="595959"/>
              </a:solidFill>
              <a:latin typeface="+mj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000" b="1" dirty="0">
              <a:solidFill>
                <a:srgbClr val="595959"/>
              </a:solidFill>
              <a:latin typeface="+mj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000" b="1" dirty="0">
              <a:solidFill>
                <a:srgbClr val="595959"/>
              </a:solidFill>
              <a:latin typeface="+mj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000" b="1" dirty="0" smtClean="0">
              <a:solidFill>
                <a:srgbClr val="595959"/>
              </a:solidFill>
              <a:latin typeface="+mj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000" b="1" dirty="0">
              <a:solidFill>
                <a:srgbClr val="595959"/>
              </a:solidFill>
              <a:latin typeface="+mj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000" b="1" dirty="0" smtClean="0">
              <a:solidFill>
                <a:srgbClr val="595959"/>
              </a:solidFill>
              <a:latin typeface="+mj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000" b="1" dirty="0">
              <a:solidFill>
                <a:srgbClr val="595959"/>
              </a:solidFill>
              <a:latin typeface="+mj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000" b="1" dirty="0" smtClean="0">
              <a:solidFill>
                <a:srgbClr val="595959"/>
              </a:solidFill>
              <a:latin typeface="+mj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000" b="1" dirty="0">
              <a:solidFill>
                <a:srgbClr val="595959"/>
              </a:solidFill>
              <a:latin typeface="+mj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000" b="1" dirty="0">
              <a:solidFill>
                <a:srgbClr val="595959"/>
              </a:solidFill>
              <a:latin typeface="+mj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000" b="1" dirty="0">
              <a:solidFill>
                <a:srgbClr val="595959"/>
              </a:solidFill>
              <a:latin typeface="+mj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000" b="1" dirty="0">
              <a:solidFill>
                <a:srgbClr val="595959"/>
              </a:solidFill>
              <a:latin typeface="+mj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000" b="1" dirty="0">
              <a:solidFill>
                <a:srgbClr val="595959"/>
              </a:solidFill>
              <a:latin typeface="+mj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Este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pequeno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pedaço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representa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todas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as terras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naturalmente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férteis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do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planeta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que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podem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ser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cultivadas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facilmente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para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produzir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alimentos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04166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Box 1"/>
          <p:cNvSpPr txBox="1">
            <a:spLocks noChangeArrowheads="1"/>
          </p:cNvSpPr>
          <p:nvPr/>
        </p:nvSpPr>
        <p:spPr bwMode="auto">
          <a:xfrm>
            <a:off x="8010526" y="2016125"/>
            <a:ext cx="3311525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200" b="1" dirty="0">
                <a:solidFill>
                  <a:srgbClr val="595959"/>
                </a:solidFill>
                <a:latin typeface="+mj-lt"/>
              </a:rPr>
              <a:t>... </a:t>
            </a:r>
            <a:r>
              <a:rPr lang="fr-FR" altLang="fr-FR" sz="2200" b="1" dirty="0" err="1">
                <a:solidFill>
                  <a:srgbClr val="595959"/>
                </a:solidFill>
                <a:latin typeface="+mj-lt"/>
              </a:rPr>
              <a:t>alterações</a:t>
            </a:r>
            <a:r>
              <a:rPr lang="fr-FR" altLang="fr-FR" sz="22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200" b="1" dirty="0" err="1">
                <a:solidFill>
                  <a:srgbClr val="595959"/>
                </a:solidFill>
                <a:latin typeface="+mj-lt"/>
              </a:rPr>
              <a:t>climáticas</a:t>
            </a:r>
            <a:r>
              <a:rPr lang="fr-FR" altLang="fr-FR" sz="2200" b="1" dirty="0">
                <a:solidFill>
                  <a:srgbClr val="595959"/>
                </a:solidFill>
                <a:latin typeface="+mj-lt"/>
              </a:rPr>
              <a:t>, </a:t>
            </a:r>
            <a:r>
              <a:rPr lang="fr-FR" altLang="fr-FR" sz="2200" b="1" dirty="0" err="1">
                <a:solidFill>
                  <a:srgbClr val="595959"/>
                </a:solidFill>
                <a:latin typeface="+mj-lt"/>
              </a:rPr>
              <a:t>impermeabilização</a:t>
            </a:r>
            <a:r>
              <a:rPr lang="fr-FR" altLang="fr-FR" sz="2200" b="1" dirty="0">
                <a:solidFill>
                  <a:srgbClr val="595959"/>
                </a:solidFill>
                <a:latin typeface="+mj-lt"/>
              </a:rPr>
              <a:t>, </a:t>
            </a:r>
            <a:r>
              <a:rPr lang="fr-FR" altLang="fr-FR" sz="2200" b="1" dirty="0" err="1">
                <a:solidFill>
                  <a:srgbClr val="595959"/>
                </a:solidFill>
                <a:latin typeface="+mj-lt"/>
              </a:rPr>
              <a:t>erosão</a:t>
            </a:r>
            <a:r>
              <a:rPr lang="fr-FR" altLang="fr-FR" sz="2200" b="1" dirty="0">
                <a:solidFill>
                  <a:srgbClr val="595959"/>
                </a:solidFill>
                <a:latin typeface="+mj-lt"/>
              </a:rPr>
              <a:t>, </a:t>
            </a:r>
            <a:r>
              <a:rPr lang="fr-FR" altLang="fr-FR" sz="2200" b="1" dirty="0" err="1">
                <a:solidFill>
                  <a:srgbClr val="595959"/>
                </a:solidFill>
                <a:latin typeface="+mj-lt"/>
              </a:rPr>
              <a:t>contaminação</a:t>
            </a:r>
            <a:r>
              <a:rPr lang="fr-FR" altLang="fr-FR" sz="2200" b="1" dirty="0">
                <a:solidFill>
                  <a:srgbClr val="595959"/>
                </a:solidFill>
                <a:latin typeface="+mj-lt"/>
              </a:rPr>
              <a:t>, </a:t>
            </a:r>
            <a:r>
              <a:rPr lang="fr-FR" altLang="fr-FR" sz="2200" b="1" dirty="0" err="1">
                <a:solidFill>
                  <a:srgbClr val="595959"/>
                </a:solidFill>
                <a:latin typeface="+mj-lt"/>
              </a:rPr>
              <a:t>deslizamentos</a:t>
            </a:r>
            <a:r>
              <a:rPr lang="fr-FR" altLang="fr-FR" sz="2200" b="1" dirty="0">
                <a:solidFill>
                  <a:srgbClr val="595959"/>
                </a:solidFill>
                <a:latin typeface="+mj-lt"/>
              </a:rPr>
              <a:t> de terras, </a:t>
            </a:r>
            <a:r>
              <a:rPr lang="fr-FR" altLang="fr-FR" sz="2200" b="1" dirty="0" err="1">
                <a:solidFill>
                  <a:srgbClr val="595959"/>
                </a:solidFill>
                <a:latin typeface="+mj-lt"/>
              </a:rPr>
              <a:t>aumento</a:t>
            </a:r>
            <a:r>
              <a:rPr lang="fr-FR" altLang="fr-FR" sz="2200" b="1" dirty="0">
                <a:solidFill>
                  <a:srgbClr val="595959"/>
                </a:solidFill>
                <a:latin typeface="+mj-lt"/>
              </a:rPr>
              <a:t> da </a:t>
            </a:r>
            <a:r>
              <a:rPr lang="fr-FR" altLang="fr-FR" sz="2200" b="1" dirty="0" err="1">
                <a:solidFill>
                  <a:srgbClr val="595959"/>
                </a:solidFill>
                <a:latin typeface="+mj-lt"/>
              </a:rPr>
              <a:t>salinidade</a:t>
            </a:r>
            <a:r>
              <a:rPr lang="fr-FR" altLang="fr-FR" sz="2200" b="1" dirty="0">
                <a:solidFill>
                  <a:srgbClr val="595959"/>
                </a:solidFill>
                <a:latin typeface="+mj-lt"/>
              </a:rPr>
              <a:t>, </a:t>
            </a:r>
            <a:r>
              <a:rPr lang="fr-FR" altLang="fr-FR" sz="2200" b="1" dirty="0" err="1">
                <a:solidFill>
                  <a:srgbClr val="595959"/>
                </a:solidFill>
                <a:latin typeface="+mj-lt"/>
              </a:rPr>
              <a:t>diminuição</a:t>
            </a:r>
            <a:r>
              <a:rPr lang="fr-FR" altLang="fr-FR" sz="2200" b="1" dirty="0">
                <a:solidFill>
                  <a:srgbClr val="595959"/>
                </a:solidFill>
                <a:latin typeface="+mj-lt"/>
              </a:rPr>
              <a:t> da </a:t>
            </a:r>
            <a:r>
              <a:rPr lang="fr-FR" altLang="fr-FR" sz="2200" b="1" dirty="0" err="1">
                <a:solidFill>
                  <a:srgbClr val="595959"/>
                </a:solidFill>
                <a:latin typeface="+mj-lt"/>
              </a:rPr>
              <a:t>matéria</a:t>
            </a:r>
            <a:r>
              <a:rPr lang="fr-FR" altLang="fr-FR" sz="22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200" b="1" dirty="0" err="1">
                <a:solidFill>
                  <a:srgbClr val="595959"/>
                </a:solidFill>
                <a:latin typeface="+mj-lt"/>
              </a:rPr>
              <a:t>orgânica</a:t>
            </a:r>
            <a:r>
              <a:rPr lang="fr-FR" altLang="fr-FR" sz="2200" b="1" dirty="0">
                <a:solidFill>
                  <a:srgbClr val="595959"/>
                </a:solidFill>
                <a:latin typeface="+mj-lt"/>
              </a:rPr>
              <a:t>, </a:t>
            </a:r>
            <a:r>
              <a:rPr lang="fr-FR" altLang="fr-FR" sz="2200" b="1" dirty="0" err="1">
                <a:solidFill>
                  <a:srgbClr val="595959"/>
                </a:solidFill>
                <a:latin typeface="+mj-lt"/>
              </a:rPr>
              <a:t>perda</a:t>
            </a:r>
            <a:r>
              <a:rPr lang="fr-FR" altLang="fr-FR" sz="2200" b="1" dirty="0">
                <a:solidFill>
                  <a:srgbClr val="595959"/>
                </a:solidFill>
                <a:latin typeface="+mj-lt"/>
              </a:rPr>
              <a:t> de </a:t>
            </a:r>
            <a:r>
              <a:rPr lang="fr-FR" altLang="fr-FR" sz="2200" b="1" dirty="0" err="1">
                <a:solidFill>
                  <a:srgbClr val="595959"/>
                </a:solidFill>
                <a:latin typeface="+mj-lt"/>
              </a:rPr>
              <a:t>biodiversidade</a:t>
            </a:r>
            <a:r>
              <a:rPr lang="fr-FR" altLang="fr-FR" sz="2200" b="1" dirty="0">
                <a:solidFill>
                  <a:srgbClr val="595959"/>
                </a:solidFill>
                <a:latin typeface="+mj-lt"/>
              </a:rPr>
              <a:t>, </a:t>
            </a:r>
            <a:r>
              <a:rPr lang="fr-FR" altLang="fr-FR" sz="2200" b="1" dirty="0" err="1">
                <a:solidFill>
                  <a:srgbClr val="595959"/>
                </a:solidFill>
                <a:latin typeface="+mj-lt"/>
              </a:rPr>
              <a:t>compactação</a:t>
            </a:r>
            <a:r>
              <a:rPr lang="fr-FR" altLang="fr-FR" sz="2200" b="1" dirty="0">
                <a:solidFill>
                  <a:srgbClr val="595959"/>
                </a:solidFill>
                <a:latin typeface="+mj-lt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55299" name="Title 1"/>
          <p:cNvSpPr txBox="1">
            <a:spLocks/>
          </p:cNvSpPr>
          <p:nvPr/>
        </p:nvSpPr>
        <p:spPr bwMode="auto">
          <a:xfrm>
            <a:off x="2152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4800" b="1" dirty="0">
              <a:solidFill>
                <a:srgbClr val="042B9A"/>
              </a:solidFill>
              <a:latin typeface="Arial" panose="020B0604020202020204" pitchFamily="34" charset="0"/>
            </a:endParaRPr>
          </a:p>
        </p:txBody>
      </p:sp>
      <p:pic>
        <p:nvPicPr>
          <p:cNvPr id="5530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02"/>
          <a:stretch>
            <a:fillRect/>
          </a:stretch>
        </p:blipFill>
        <p:spPr bwMode="auto">
          <a:xfrm>
            <a:off x="1858964" y="1832235"/>
            <a:ext cx="2808287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99"/>
          <a:stretch>
            <a:fillRect/>
          </a:stretch>
        </p:blipFill>
        <p:spPr bwMode="auto">
          <a:xfrm>
            <a:off x="1857376" y="3870585"/>
            <a:ext cx="2809875" cy="206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4" r="42186"/>
          <a:stretch>
            <a:fillRect/>
          </a:stretch>
        </p:blipFill>
        <p:spPr bwMode="auto">
          <a:xfrm>
            <a:off x="4667251" y="1808423"/>
            <a:ext cx="2447925" cy="41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 err="1"/>
              <a:t>Porém</a:t>
            </a:r>
            <a:r>
              <a:rPr lang="fr-FR" altLang="fr-FR" dirty="0"/>
              <a:t>, o solo </a:t>
            </a:r>
            <a:r>
              <a:rPr lang="fr-FR" altLang="fr-FR" dirty="0" err="1"/>
              <a:t>está</a:t>
            </a:r>
            <a:r>
              <a:rPr lang="fr-FR" altLang="fr-FR" dirty="0"/>
              <a:t> </a:t>
            </a:r>
            <a:r>
              <a:rPr lang="fr-FR" altLang="fr-FR" dirty="0" err="1"/>
              <a:t>ameaçado</a:t>
            </a:r>
            <a:r>
              <a:rPr lang="fr-FR" altLang="fr-FR" dirty="0"/>
              <a:t>...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35272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3" descr="DSC_20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8" t="26797" r="9918"/>
          <a:stretch>
            <a:fillRect/>
          </a:stretch>
        </p:blipFill>
        <p:spPr bwMode="auto">
          <a:xfrm>
            <a:off x="-238910" y="-26989"/>
            <a:ext cx="12430910" cy="784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Text Box 5"/>
          <p:cNvSpPr txBox="1">
            <a:spLocks noChangeArrowheads="1"/>
          </p:cNvSpPr>
          <p:nvPr/>
        </p:nvSpPr>
        <p:spPr bwMode="auto">
          <a:xfrm>
            <a:off x="2108200" y="534989"/>
            <a:ext cx="81343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Isto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significa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que o solo que resta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está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sob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pressão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e a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ser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mordiscado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constantemente</a:t>
            </a:r>
            <a:endParaRPr lang="fr-FR" altLang="fr-FR" sz="2000" b="1" dirty="0">
              <a:solidFill>
                <a:srgbClr val="59595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5991793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DSC_20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06" r="21671" b="17947"/>
          <a:stretch>
            <a:fillRect/>
          </a:stretch>
        </p:blipFill>
        <p:spPr bwMode="auto">
          <a:xfrm>
            <a:off x="-105618" y="174624"/>
            <a:ext cx="12297618" cy="7720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1760539" y="3220914"/>
            <a:ext cx="4752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A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sobrevivência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da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humanidade</a:t>
            </a:r>
            <a:endParaRPr lang="fr-FR" altLang="fr-FR" sz="2000" b="1" dirty="0">
              <a:solidFill>
                <a:srgbClr val="595959"/>
              </a:solidFill>
              <a:latin typeface="+mj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depende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disto</a:t>
            </a:r>
            <a:endParaRPr lang="fr-FR" altLang="fr-FR" sz="2000" b="1" dirty="0">
              <a:solidFill>
                <a:srgbClr val="595959"/>
              </a:solidFill>
              <a:latin typeface="+mj-lt"/>
            </a:endParaRPr>
          </a:p>
        </p:txBody>
      </p:sp>
      <p:pic>
        <p:nvPicPr>
          <p:cNvPr id="58372" name="Picture 4" descr="Land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44" b="1118"/>
          <a:stretch>
            <a:fillRect/>
          </a:stretch>
        </p:blipFill>
        <p:spPr bwMode="auto">
          <a:xfrm>
            <a:off x="-105618" y="5195889"/>
            <a:ext cx="12297618" cy="1940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5" descr="Picture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09"/>
          <a:stretch>
            <a:fillRect/>
          </a:stretch>
        </p:blipFill>
        <p:spPr bwMode="auto">
          <a:xfrm>
            <a:off x="-105617" y="11111"/>
            <a:ext cx="12297617" cy="1942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6712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SC_20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06" r="21671" b="17947"/>
          <a:stretch>
            <a:fillRect/>
          </a:stretch>
        </p:blipFill>
        <p:spPr bwMode="auto">
          <a:xfrm>
            <a:off x="-105618" y="174624"/>
            <a:ext cx="12297618" cy="7720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Picture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09"/>
          <a:stretch>
            <a:fillRect/>
          </a:stretch>
        </p:blipFill>
        <p:spPr bwMode="auto">
          <a:xfrm>
            <a:off x="-105617" y="11111"/>
            <a:ext cx="12297617" cy="1942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630866" y="2117478"/>
            <a:ext cx="4932363" cy="2554545"/>
          </a:xfrm>
          <a:prstGeom prst="rect">
            <a:avLst/>
          </a:prstGeom>
          <a:solidFill>
            <a:schemeClr val="accent3">
              <a:lumMod val="95000"/>
              <a:alpha val="0"/>
            </a:schemeClr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A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gestão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sustentável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e as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práticas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de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conservação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eficazes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são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essenciais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para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manter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a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fertilidade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do solo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e,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assim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, garantir a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segurança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do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abastecimento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alimentar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e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alimentos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seguros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e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nutritivos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para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nós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e para as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gerações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futuras</a:t>
            </a: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.</a:t>
            </a:r>
          </a:p>
        </p:txBody>
      </p:sp>
      <p:pic>
        <p:nvPicPr>
          <p:cNvPr id="10" name="Picture 4" descr="Land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44" b="1118"/>
          <a:stretch>
            <a:fillRect/>
          </a:stretch>
        </p:blipFill>
        <p:spPr bwMode="auto">
          <a:xfrm>
            <a:off x="-105618" y="5195889"/>
            <a:ext cx="12297618" cy="1940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25256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 txBox="1">
            <a:spLocks/>
          </p:cNvSpPr>
          <p:nvPr/>
        </p:nvSpPr>
        <p:spPr bwMode="auto">
          <a:xfrm>
            <a:off x="1982788" y="2466975"/>
            <a:ext cx="822960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5877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358775" indent="-3587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358775" indent="-3587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358775" indent="-3587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358775" indent="-3587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815975" indent="-3587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1273175" indent="-3587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1730375" indent="-3587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2187575" indent="-3587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480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 obrigado!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3000">
                <a:solidFill>
                  <a:srgbClr val="000000"/>
                </a:solidFill>
                <a:latin typeface="EC Square Sans Pro" pitchFamily="34" charset="0"/>
              </a:rPr>
              <a:t/>
            </a:r>
            <a:br>
              <a:rPr lang="fr-FR" altLang="fr-FR" sz="3000">
                <a:solidFill>
                  <a:srgbClr val="000000"/>
                </a:solidFill>
                <a:latin typeface="EC Square Sans Pro" pitchFamily="34" charset="0"/>
              </a:rPr>
            </a:br>
            <a:r>
              <a:rPr lang="fr-FR" altLang="fr-FR" sz="3000">
                <a:solidFill>
                  <a:srgbClr val="000000"/>
                </a:solidFill>
                <a:latin typeface="EC Square Sans Pro" pitchFamily="34" charset="0"/>
              </a:rPr>
              <a:t> </a:t>
            </a:r>
            <a:br>
              <a:rPr lang="fr-FR" altLang="fr-FR" sz="3000">
                <a:solidFill>
                  <a:srgbClr val="000000"/>
                </a:solidFill>
                <a:latin typeface="EC Square Sans Pro" pitchFamily="34" charset="0"/>
              </a:rPr>
            </a:br>
            <a:r>
              <a:rPr lang="fr-FR" altLang="fr-FR" sz="3000">
                <a:solidFill>
                  <a:srgbClr val="000000"/>
                </a:solidFill>
                <a:latin typeface="EC Square Sans Pro" pitchFamily="34" charset="0"/>
              </a:rPr>
              <a:t/>
            </a:r>
            <a:br>
              <a:rPr lang="fr-FR" altLang="fr-FR" sz="3000">
                <a:solidFill>
                  <a:srgbClr val="000000"/>
                </a:solidFill>
                <a:latin typeface="EC Square Sans Pro" pitchFamily="34" charset="0"/>
              </a:rPr>
            </a:br>
            <a:r>
              <a:rPr lang="fr-FR" altLang="fr-FR" sz="3000">
                <a:solidFill>
                  <a:srgbClr val="000000"/>
                </a:solidFill>
                <a:latin typeface="EC Square Sans Pro" pitchFamily="34" charset="0"/>
              </a:rPr>
              <a:t/>
            </a:r>
            <a:br>
              <a:rPr lang="fr-FR" altLang="fr-FR" sz="3000">
                <a:solidFill>
                  <a:srgbClr val="000000"/>
                </a:solidFill>
                <a:latin typeface="EC Square Sans Pro" pitchFamily="34" charset="0"/>
              </a:rPr>
            </a:br>
            <a:endParaRPr lang="fr-FR" altLang="fr-FR" sz="3000">
              <a:solidFill>
                <a:srgbClr val="000000"/>
              </a:solidFill>
              <a:latin typeface="EC Square Sans Pro" pitchFamily="34" charset="0"/>
            </a:endParaRPr>
          </a:p>
        </p:txBody>
      </p:sp>
      <p:sp>
        <p:nvSpPr>
          <p:cNvPr id="60419" name="TextBox 2"/>
          <p:cNvSpPr txBox="1">
            <a:spLocks noChangeArrowheads="1"/>
          </p:cNvSpPr>
          <p:nvPr/>
        </p:nvSpPr>
        <p:spPr bwMode="auto">
          <a:xfrm>
            <a:off x="2351089" y="4221164"/>
            <a:ext cx="7705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b="1">
                <a:solidFill>
                  <a:srgbClr val="0044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#HorizonEU #EUmissions #MissionSoil</a:t>
            </a:r>
          </a:p>
        </p:txBody>
      </p:sp>
      <p:sp>
        <p:nvSpPr>
          <p:cNvPr id="60420" name="TextBox 3"/>
          <p:cNvSpPr txBox="1">
            <a:spLocks noChangeArrowheads="1"/>
          </p:cNvSpPr>
          <p:nvPr/>
        </p:nvSpPr>
        <p:spPr bwMode="auto">
          <a:xfrm>
            <a:off x="1524000" y="6453189"/>
            <a:ext cx="9144000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600">
                <a:solidFill>
                  <a:srgbClr val="843C0C"/>
                </a:solidFill>
                <a:latin typeface="Arial" panose="020B0604020202020204" pitchFamily="34" charset="0"/>
              </a:rPr>
              <a:t>© União Europeia, 2019</a:t>
            </a:r>
          </a:p>
        </p:txBody>
      </p:sp>
      <p:sp>
        <p:nvSpPr>
          <p:cNvPr id="60421" name="TextBox 4"/>
          <p:cNvSpPr txBox="1">
            <a:spLocks noChangeArrowheads="1"/>
          </p:cNvSpPr>
          <p:nvPr/>
        </p:nvSpPr>
        <p:spPr bwMode="auto">
          <a:xfrm>
            <a:off x="3117851" y="4765675"/>
            <a:ext cx="59594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u="sng">
                <a:solidFill>
                  <a:srgbClr val="70AD47"/>
                </a:solidFill>
                <a:latin typeface="Calibri Light" panose="020F0302020204030204" pitchFamily="34" charset="0"/>
                <a:hlinkClick r:id="rId3"/>
              </a:rPr>
              <a:t>http://ec.europa.eu/horizon-europe</a:t>
            </a:r>
            <a:endParaRPr lang="fr-FR" altLang="fr-FR" sz="1800" b="1" u="sng">
              <a:solidFill>
                <a:srgbClr val="70AD47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87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Box 1"/>
          <p:cNvSpPr txBox="1">
            <a:spLocks noChangeArrowheads="1"/>
          </p:cNvSpPr>
          <p:nvPr/>
        </p:nvSpPr>
        <p:spPr bwMode="auto">
          <a:xfrm>
            <a:off x="2351089" y="1989138"/>
            <a:ext cx="6155275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rgbClr val="595959"/>
                </a:solidFill>
                <a:latin typeface="Verdana" panose="020B0604030504040204" pitchFamily="34" charset="0"/>
              </a:rPr>
              <a:t>Fotografias: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rgbClr val="595959"/>
                </a:solidFill>
                <a:latin typeface="Verdana" panose="020B060403050404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rgbClr val="595959"/>
                </a:solidFill>
                <a:latin typeface="Verdana" panose="020B0604030504040204" pitchFamily="34" charset="0"/>
              </a:rPr>
              <a:t>Sumo de laranja © CSKN - Fotolia </a:t>
            </a:r>
            <a:br>
              <a:rPr lang="fr-FR" altLang="fr-FR" sz="1600">
                <a:solidFill>
                  <a:srgbClr val="595959"/>
                </a:solidFill>
                <a:latin typeface="Verdana" panose="020B0604030504040204" pitchFamily="34" charset="0"/>
              </a:rPr>
            </a:br>
            <a:r>
              <a:rPr lang="fr-FR" altLang="fr-FR" sz="1600">
                <a:solidFill>
                  <a:srgbClr val="595959"/>
                </a:solidFill>
                <a:latin typeface="Verdana" panose="020B0604030504040204" pitchFamily="34" charset="0"/>
              </a:rPr>
              <a:t>Iogurtes © AlcelVision - Fotolia</a:t>
            </a:r>
            <a:br>
              <a:rPr lang="fr-FR" altLang="fr-FR" sz="1600">
                <a:solidFill>
                  <a:srgbClr val="595959"/>
                </a:solidFill>
                <a:latin typeface="Verdana" panose="020B0604030504040204" pitchFamily="34" charset="0"/>
              </a:rPr>
            </a:br>
            <a:r>
              <a:rPr lang="fr-FR" altLang="fr-FR" sz="1600">
                <a:solidFill>
                  <a:srgbClr val="595959"/>
                </a:solidFill>
                <a:latin typeface="Verdana" panose="020B0604030504040204" pitchFamily="34" charset="0"/>
              </a:rPr>
              <a:t>Flocos de milho © eyewave - Fotolia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rgbClr val="595959"/>
                </a:solidFill>
                <a:latin typeface="Verdana" panose="020B0604030504040204" pitchFamily="34" charset="0"/>
              </a:rPr>
              <a:t>Vaca © Dudarev Mikhail - Fotolia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rgbClr val="595959"/>
                </a:solidFill>
                <a:latin typeface="Verdana" panose="020B0604030504040204" pitchFamily="34" charset="0"/>
              </a:rPr>
              <a:t>Terra © Nadalina - Fotolia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rgbClr val="595959"/>
                </a:solidFill>
                <a:latin typeface="Verdana" panose="020B0604030504040204" pitchFamily="34" charset="0"/>
              </a:rPr>
              <a:t>Ameaça urbanização © Alexi Tauzin - Fotolia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rgbClr val="595959"/>
                </a:solidFill>
                <a:latin typeface="Verdana" panose="020B0604030504040204" pitchFamily="34" charset="0"/>
              </a:rPr>
              <a:t>Ameaça desertificação © Giordano Aita - Fotolia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rgbClr val="595959"/>
                </a:solidFill>
                <a:latin typeface="Verdana" panose="020B0604030504040204" pitchFamily="34" charset="0"/>
              </a:rPr>
              <a:t>Ameaça deslizamentos de terras © Kedsirin - Fotolia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600">
              <a:solidFill>
                <a:srgbClr val="595959"/>
              </a:solidFill>
              <a:latin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rgbClr val="595959"/>
                </a:solidFill>
                <a:latin typeface="Verdana" panose="020B0604030504040204" pitchFamily="34" charset="0"/>
              </a:rPr>
              <a:t>Mapas: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600">
              <a:solidFill>
                <a:srgbClr val="595959"/>
              </a:solidFill>
              <a:latin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rgbClr val="595959"/>
                </a:solidFill>
                <a:latin typeface="Verdana" panose="020B0604030504040204" pitchFamily="34" charset="0"/>
              </a:rPr>
              <a:t>© Centro Comum de Investigação da Comissão Europeia.</a:t>
            </a:r>
          </a:p>
        </p:txBody>
      </p:sp>
      <p:sp>
        <p:nvSpPr>
          <p:cNvPr id="62467" name="Title 2"/>
          <p:cNvSpPr txBox="1">
            <a:spLocks/>
          </p:cNvSpPr>
          <p:nvPr/>
        </p:nvSpPr>
        <p:spPr bwMode="auto">
          <a:xfrm>
            <a:off x="2152650" y="365125"/>
            <a:ext cx="78867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fr-FR" sz="400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22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fr-FR" altLang="fr-FR">
                <a:ea typeface="MS PGothic" panose="020B0600070205080204" pitchFamily="34" charset="-128"/>
              </a:rPr>
              <a:t>Mantenha-se em contacto</a:t>
            </a:r>
          </a:p>
        </p:txBody>
      </p:sp>
      <p:pic>
        <p:nvPicPr>
          <p:cNvPr id="6349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663" y="2205038"/>
            <a:ext cx="512762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664" y="3860800"/>
            <a:ext cx="4794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3" name="Rectangle 8"/>
          <p:cNvSpPr>
            <a:spLocks noChangeArrowheads="1"/>
          </p:cNvSpPr>
          <p:nvPr/>
        </p:nvSpPr>
        <p:spPr bwMode="auto">
          <a:xfrm>
            <a:off x="2889251" y="3956051"/>
            <a:ext cx="8683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200">
                <a:solidFill>
                  <a:srgbClr val="3883CE"/>
                </a:solidFill>
                <a:latin typeface="Arial" panose="020B0604020202020204" pitchFamily="34" charset="0"/>
                <a:hlinkClick r:id="rId5"/>
              </a:rPr>
              <a:t>@EUAgri </a:t>
            </a:r>
            <a:endParaRPr lang="fr-FR" altLang="fr-FR" sz="1200">
              <a:solidFill>
                <a:srgbClr val="3883CE"/>
              </a:solidFill>
              <a:latin typeface="Arial" panose="020B0604020202020204" pitchFamily="34" charset="0"/>
            </a:endParaRPr>
          </a:p>
        </p:txBody>
      </p:sp>
      <p:sp>
        <p:nvSpPr>
          <p:cNvPr id="63494" name="Rectangle 9"/>
          <p:cNvSpPr>
            <a:spLocks noChangeArrowheads="1"/>
          </p:cNvSpPr>
          <p:nvPr/>
        </p:nvSpPr>
        <p:spPr bwMode="auto">
          <a:xfrm>
            <a:off x="6724650" y="2379664"/>
            <a:ext cx="457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200" u="sng">
                <a:solidFill>
                  <a:srgbClr val="3883CE"/>
                </a:solidFill>
                <a:latin typeface="Arial" panose="020B0604020202020204" pitchFamily="34" charset="0"/>
              </a:rPr>
              <a:t>EUAgri</a:t>
            </a:r>
          </a:p>
        </p:txBody>
      </p:sp>
      <p:pic>
        <p:nvPicPr>
          <p:cNvPr id="63495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689" y="2263776"/>
            <a:ext cx="465137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076" y="3860800"/>
            <a:ext cx="4857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7" name="Rectangle 14"/>
          <p:cNvSpPr>
            <a:spLocks noChangeArrowheads="1"/>
          </p:cNvSpPr>
          <p:nvPr/>
        </p:nvSpPr>
        <p:spPr bwMode="auto">
          <a:xfrm>
            <a:off x="6656389" y="3959226"/>
            <a:ext cx="28479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200" u="sng">
                <a:solidFill>
                  <a:srgbClr val="3883CE"/>
                </a:solidFill>
                <a:latin typeface="Arial" panose="020B0604020202020204" pitchFamily="34" charset="0"/>
              </a:rPr>
              <a:t>euagrifood</a:t>
            </a:r>
          </a:p>
        </p:txBody>
      </p:sp>
      <p:sp>
        <p:nvSpPr>
          <p:cNvPr id="63498" name="Rectangle 17"/>
          <p:cNvSpPr>
            <a:spLocks noChangeArrowheads="1"/>
          </p:cNvSpPr>
          <p:nvPr/>
        </p:nvSpPr>
        <p:spPr bwMode="auto">
          <a:xfrm>
            <a:off x="6723063" y="3201989"/>
            <a:ext cx="609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200" u="sng">
                <a:solidFill>
                  <a:srgbClr val="3883CE"/>
                </a:solidFill>
                <a:latin typeface="Arial" panose="020B0604020202020204" pitchFamily="34" charset="0"/>
              </a:rPr>
              <a:t>euagri</a:t>
            </a:r>
          </a:p>
        </p:txBody>
      </p:sp>
      <p:pic>
        <p:nvPicPr>
          <p:cNvPr id="6349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3068638"/>
            <a:ext cx="487362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501" name="TextBox 24"/>
          <p:cNvSpPr txBox="1">
            <a:spLocks noChangeArrowheads="1"/>
          </p:cNvSpPr>
          <p:nvPr/>
        </p:nvSpPr>
        <p:spPr bwMode="auto">
          <a:xfrm>
            <a:off x="2547938" y="2343151"/>
            <a:ext cx="31099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200" u="sng">
                <a:solidFill>
                  <a:srgbClr val="000000"/>
                </a:solidFill>
                <a:latin typeface="Arial" panose="020B0604020202020204" pitchFamily="34" charset="0"/>
                <a:hlinkClick r:id="rId9"/>
              </a:rPr>
              <a:t>http://ec.europa.eu/horizon-europe</a:t>
            </a:r>
            <a:endParaRPr lang="fr-FR" altLang="fr-FR" sz="1200" u="sng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200" u="sng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6350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413" y="3011488"/>
            <a:ext cx="512762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503" name="TextBox 1"/>
          <p:cNvSpPr txBox="1">
            <a:spLocks noChangeArrowheads="1"/>
          </p:cNvSpPr>
          <p:nvPr/>
        </p:nvSpPr>
        <p:spPr bwMode="auto">
          <a:xfrm>
            <a:off x="2884488" y="3184526"/>
            <a:ext cx="22429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200" u="sng">
                <a:solidFill>
                  <a:srgbClr val="000000"/>
                </a:solidFill>
                <a:latin typeface="Arial" panose="020B0604020202020204" pitchFamily="34" charset="0"/>
                <a:hlinkClick r:id="rId10"/>
              </a:rPr>
              <a:t>https://esdac.jrc.ec.europa.eu/</a:t>
            </a:r>
            <a:endParaRPr lang="fr-FR" altLang="fr-FR" sz="1200" u="sng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1200" u="sng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8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5"/>
          <p:cNvSpPr txBox="1">
            <a:spLocks noChangeArrowheads="1"/>
          </p:cNvSpPr>
          <p:nvPr/>
        </p:nvSpPr>
        <p:spPr bwMode="auto">
          <a:xfrm>
            <a:off x="2082801" y="1497014"/>
            <a:ext cx="8024813" cy="384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ctr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fr-FR" altLang="fr-FR" sz="2000" b="1" dirty="0">
              <a:solidFill>
                <a:srgbClr val="595959"/>
              </a:solidFill>
              <a:latin typeface="Verdana" panose="020B0604030504040204" pitchFamily="34" charset="0"/>
            </a:endParaRP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FR" altLang="fr-FR" sz="2000" b="1" dirty="0">
                <a:solidFill>
                  <a:srgbClr val="595959"/>
                </a:solidFill>
                <a:latin typeface="Verdana" panose="020B0604030504040204" pitchFamily="34" charset="0"/>
              </a:rPr>
              <a:t>Do </a:t>
            </a:r>
            <a:r>
              <a:rPr lang="fr-FR" altLang="fr-FR" sz="2000" b="1" dirty="0" err="1">
                <a:solidFill>
                  <a:srgbClr val="595959"/>
                </a:solidFill>
                <a:latin typeface="Verdana" panose="020B0604030504040204" pitchFamily="34" charset="0"/>
              </a:rPr>
              <a:t>supermercado</a:t>
            </a:r>
            <a:r>
              <a:rPr lang="fr-FR" altLang="fr-FR" sz="2000" b="1" dirty="0">
                <a:solidFill>
                  <a:srgbClr val="595959"/>
                </a:solidFill>
                <a:latin typeface="Verdana" panose="020B0604030504040204" pitchFamily="34" charset="0"/>
              </a:rPr>
              <a:t>?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FR" altLang="fr-FR" sz="2000" b="1" dirty="0">
                <a:solidFill>
                  <a:srgbClr val="595959"/>
                </a:solidFill>
                <a:latin typeface="Verdana" panose="020B0604030504040204" pitchFamily="34" charset="0"/>
              </a:rPr>
              <a:t>De </a:t>
            </a:r>
            <a:r>
              <a:rPr lang="fr-FR" altLang="fr-FR" sz="2000" b="1" dirty="0" err="1">
                <a:solidFill>
                  <a:srgbClr val="595959"/>
                </a:solidFill>
                <a:latin typeface="Verdana" panose="020B0604030504040204" pitchFamily="34" charset="0"/>
              </a:rPr>
              <a:t>um</a:t>
            </a:r>
            <a:r>
              <a:rPr lang="fr-FR" altLang="fr-FR" sz="2000" b="1" dirty="0">
                <a:solidFill>
                  <a:srgbClr val="595959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Verdana" panose="020B0604030504040204" pitchFamily="34" charset="0"/>
              </a:rPr>
              <a:t>laboratório</a:t>
            </a:r>
            <a:r>
              <a:rPr lang="fr-FR" altLang="fr-FR" sz="2000" b="1" dirty="0">
                <a:solidFill>
                  <a:srgbClr val="595959"/>
                </a:solidFill>
                <a:latin typeface="Verdana" panose="020B0604030504040204" pitchFamily="34" charset="0"/>
              </a:rPr>
              <a:t>?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FR" altLang="fr-FR" sz="2000" b="1" dirty="0">
                <a:solidFill>
                  <a:srgbClr val="595959"/>
                </a:solidFill>
                <a:latin typeface="Verdana" panose="020B0604030504040204" pitchFamily="34" charset="0"/>
              </a:rPr>
              <a:t>De </a:t>
            </a:r>
            <a:r>
              <a:rPr lang="fr-FR" altLang="fr-FR" sz="2000" b="1" dirty="0" err="1">
                <a:solidFill>
                  <a:srgbClr val="595959"/>
                </a:solidFill>
                <a:latin typeface="Verdana" panose="020B0604030504040204" pitchFamily="34" charset="0"/>
              </a:rPr>
              <a:t>grãos</a:t>
            </a:r>
            <a:r>
              <a:rPr lang="fr-FR" altLang="fr-FR" sz="2000" b="1" dirty="0">
                <a:solidFill>
                  <a:srgbClr val="595959"/>
                </a:solidFill>
                <a:latin typeface="Verdana" panose="020B0604030504040204" pitchFamily="34" charset="0"/>
              </a:rPr>
              <a:t> de </a:t>
            </a:r>
            <a:r>
              <a:rPr lang="fr-FR" altLang="fr-FR" sz="2000" b="1" dirty="0" err="1">
                <a:solidFill>
                  <a:srgbClr val="595959"/>
                </a:solidFill>
                <a:latin typeface="Verdana" panose="020B0604030504040204" pitchFamily="34" charset="0"/>
              </a:rPr>
              <a:t>cereais</a:t>
            </a:r>
            <a:r>
              <a:rPr lang="fr-FR" altLang="fr-FR" sz="2000" b="1" dirty="0">
                <a:solidFill>
                  <a:srgbClr val="595959"/>
                </a:solidFill>
                <a:latin typeface="Verdana" panose="020B0604030504040204" pitchFamily="34" charset="0"/>
              </a:rPr>
              <a:t>?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FR" altLang="fr-FR" sz="2000" b="1" dirty="0" err="1">
                <a:solidFill>
                  <a:srgbClr val="595959"/>
                </a:solidFill>
                <a:latin typeface="Verdana" panose="020B0604030504040204" pitchFamily="34" charset="0"/>
              </a:rPr>
              <a:t>Das</a:t>
            </a:r>
            <a:r>
              <a:rPr lang="fr-FR" altLang="fr-FR" sz="2000" b="1" dirty="0">
                <a:solidFill>
                  <a:srgbClr val="595959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Verdana" panose="020B0604030504040204" pitchFamily="34" charset="0"/>
              </a:rPr>
              <a:t>árvores</a:t>
            </a:r>
            <a:r>
              <a:rPr lang="fr-FR" altLang="fr-FR" sz="2000" b="1" dirty="0">
                <a:solidFill>
                  <a:srgbClr val="595959"/>
                </a:solidFill>
                <a:latin typeface="Verdana" panose="020B0604030504040204" pitchFamily="34" charset="0"/>
              </a:rPr>
              <a:t> e dos </a:t>
            </a:r>
            <a:r>
              <a:rPr lang="fr-FR" altLang="fr-FR" sz="2000" b="1" dirty="0" err="1">
                <a:solidFill>
                  <a:srgbClr val="595959"/>
                </a:solidFill>
                <a:latin typeface="Verdana" panose="020B0604030504040204" pitchFamily="34" charset="0"/>
              </a:rPr>
              <a:t>arbustos</a:t>
            </a:r>
            <a:r>
              <a:rPr lang="fr-FR" altLang="fr-FR" sz="2000" b="1" dirty="0">
                <a:solidFill>
                  <a:srgbClr val="595959"/>
                </a:solidFill>
                <a:latin typeface="Verdana" panose="020B0604030504040204" pitchFamily="34" charset="0"/>
              </a:rPr>
              <a:t>?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FR" altLang="fr-FR" sz="2000" b="1" dirty="0" err="1">
                <a:solidFill>
                  <a:srgbClr val="595959"/>
                </a:solidFill>
                <a:latin typeface="Verdana" panose="020B0604030504040204" pitchFamily="34" charset="0"/>
              </a:rPr>
              <a:t>Das</a:t>
            </a:r>
            <a:r>
              <a:rPr lang="fr-FR" altLang="fr-FR" sz="2000" b="1" dirty="0">
                <a:solidFill>
                  <a:srgbClr val="595959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2000" b="1" dirty="0" err="1">
                <a:solidFill>
                  <a:srgbClr val="595959"/>
                </a:solidFill>
                <a:latin typeface="Verdana" panose="020B0604030504040204" pitchFamily="34" charset="0"/>
              </a:rPr>
              <a:t>vacas</a:t>
            </a:r>
            <a:r>
              <a:rPr lang="fr-FR" altLang="fr-FR" sz="2000" b="1" dirty="0">
                <a:solidFill>
                  <a:srgbClr val="595959"/>
                </a:solidFill>
                <a:latin typeface="Verdana" panose="020B0604030504040204" pitchFamily="34" charset="0"/>
              </a:rPr>
              <a:t>?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fr-FR" altLang="fr-FR" sz="2000" b="1" dirty="0">
              <a:solidFill>
                <a:srgbClr val="595959"/>
              </a:solidFill>
              <a:latin typeface="Verdana" panose="020B0604030504040204" pitchFamily="34" charset="0"/>
            </a:endParaRPr>
          </a:p>
        </p:txBody>
      </p:sp>
      <p:pic>
        <p:nvPicPr>
          <p:cNvPr id="19459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763" y="1844676"/>
            <a:ext cx="3529012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 smtClean="0">
                <a:ea typeface="MS PGothic" panose="020B0600070205080204" pitchFamily="34" charset="-128"/>
              </a:rPr>
              <a:t>De onde </a:t>
            </a:r>
            <a:r>
              <a:rPr lang="fr-FR" altLang="fr-FR" dirty="0" err="1" smtClean="0">
                <a:ea typeface="MS PGothic" panose="020B0600070205080204" pitchFamily="34" charset="-128"/>
              </a:rPr>
              <a:t>vêm</a:t>
            </a:r>
            <a:r>
              <a:rPr lang="fr-FR" altLang="fr-FR" dirty="0" smtClean="0">
                <a:ea typeface="MS PGothic" panose="020B0600070205080204" pitchFamily="34" charset="-128"/>
              </a:rPr>
              <a:t> os </a:t>
            </a:r>
            <a:r>
              <a:rPr lang="fr-FR" altLang="fr-FR" dirty="0" err="1" smtClean="0">
                <a:ea typeface="MS PGothic" panose="020B0600070205080204" pitchFamily="34" charset="-128"/>
              </a:rPr>
              <a:t>cereais</a:t>
            </a:r>
            <a:r>
              <a:rPr lang="fr-FR" altLang="fr-FR" dirty="0" smtClean="0">
                <a:ea typeface="MS PGothic" panose="020B0600070205080204" pitchFamily="34" charset="-128"/>
              </a:rPr>
              <a:t> de </a:t>
            </a:r>
            <a:r>
              <a:rPr lang="fr-FR" altLang="fr-FR" dirty="0" err="1" smtClean="0">
                <a:ea typeface="MS PGothic" panose="020B0600070205080204" pitchFamily="34" charset="-128"/>
              </a:rPr>
              <a:t>pequeno-almoço</a:t>
            </a:r>
            <a:r>
              <a:rPr lang="fr-FR" altLang="fr-FR" dirty="0" smtClean="0">
                <a:ea typeface="MS PGothic" panose="020B0600070205080204" pitchFamily="34" charset="-128"/>
              </a:rPr>
              <a:t>, o </a:t>
            </a:r>
            <a:r>
              <a:rPr lang="fr-FR" altLang="fr-FR" dirty="0" err="1" smtClean="0">
                <a:ea typeface="MS PGothic" panose="020B0600070205080204" pitchFamily="34" charset="-128"/>
              </a:rPr>
              <a:t>iogurte</a:t>
            </a:r>
            <a:r>
              <a:rPr lang="fr-FR" altLang="fr-FR" dirty="0" smtClean="0">
                <a:ea typeface="MS PGothic" panose="020B0600070205080204" pitchFamily="34" charset="-128"/>
              </a:rPr>
              <a:t> e a </a:t>
            </a:r>
            <a:r>
              <a:rPr lang="fr-FR" altLang="fr-FR" dirty="0" err="1" smtClean="0">
                <a:ea typeface="MS PGothic" panose="020B0600070205080204" pitchFamily="34" charset="-128"/>
              </a:rPr>
              <a:t>fruta</a:t>
            </a:r>
            <a:r>
              <a:rPr lang="fr-FR" altLang="fr-FR" dirty="0" smtClean="0">
                <a:ea typeface="MS PGothic" panose="020B0600070205080204" pitchFamily="34" charset="-128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103629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4492" b="7278"/>
          <a:stretch>
            <a:fillRect/>
          </a:stretch>
        </p:blipFill>
        <p:spPr bwMode="auto">
          <a:xfrm>
            <a:off x="-32571" y="1"/>
            <a:ext cx="12224571" cy="7804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6240473" y="1347768"/>
            <a:ext cx="5685114" cy="5109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Os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cereais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de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pequeno-almoço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são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produzidos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a partir de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sementes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de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culturas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como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o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milho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, o trigo, a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aveia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e a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cevada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. </a:t>
            </a:r>
          </a:p>
          <a:p>
            <a:pPr algn="ctr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fr-FR" altLang="fr-FR" sz="180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A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fruta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provém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de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árvores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,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arbustos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e plantas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pequenas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.</a:t>
            </a:r>
          </a:p>
          <a:p>
            <a:pPr algn="ctr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fr-FR" altLang="fr-FR" sz="180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O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iogurte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é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fabricado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a partir de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leite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fermentado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. Para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produzir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leite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, as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vacas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têm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de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comer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erva</a:t>
            </a:r>
            <a:r>
              <a:rPr lang="fr-FR" altLang="fr-FR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.</a:t>
            </a:r>
          </a:p>
          <a:p>
            <a:pPr algn="ctr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fr-FR" altLang="fr-FR" sz="180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altLang="fr-FR" sz="2000" b="1" dirty="0">
                <a:solidFill>
                  <a:srgbClr val="FFFFFF"/>
                </a:solidFill>
                <a:latin typeface="Verdana" panose="020B0604030504040204" pitchFamily="34" charset="0"/>
              </a:rPr>
              <a:t>O que </a:t>
            </a:r>
            <a:r>
              <a:rPr lang="fr-FR" altLang="fr-FR" sz="2000" b="1" dirty="0" err="1">
                <a:solidFill>
                  <a:srgbClr val="FFFFFF"/>
                </a:solidFill>
                <a:latin typeface="Verdana" panose="020B0604030504040204" pitchFamily="34" charset="0"/>
              </a:rPr>
              <a:t>têm</a:t>
            </a:r>
            <a:r>
              <a:rPr lang="fr-FR" altLang="fr-FR" sz="2000" b="1" dirty="0">
                <a:solidFill>
                  <a:srgbClr val="FFFFFF"/>
                </a:solidFill>
                <a:latin typeface="Verdana" panose="020B0604030504040204" pitchFamily="34" charset="0"/>
              </a:rPr>
              <a:t> estes </a:t>
            </a:r>
            <a:r>
              <a:rPr lang="fr-FR" altLang="fr-FR" sz="2000" b="1" dirty="0" err="1">
                <a:solidFill>
                  <a:srgbClr val="FFFFFF"/>
                </a:solidFill>
                <a:latin typeface="Verdana" panose="020B0604030504040204" pitchFamily="34" charset="0"/>
              </a:rPr>
              <a:t>produtos</a:t>
            </a:r>
            <a:r>
              <a:rPr lang="fr-FR" altLang="fr-FR" sz="2000" b="1" dirty="0">
                <a:solidFill>
                  <a:srgbClr val="FFFFFF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2000" b="1" dirty="0" err="1">
                <a:solidFill>
                  <a:srgbClr val="FFFFFF"/>
                </a:solidFill>
                <a:latin typeface="Verdana" panose="020B0604030504040204" pitchFamily="34" charset="0"/>
              </a:rPr>
              <a:t>em</a:t>
            </a:r>
            <a:r>
              <a:rPr lang="fr-FR" altLang="fr-FR" sz="2000" b="1" dirty="0">
                <a:solidFill>
                  <a:srgbClr val="FFFFFF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2000" b="1" dirty="0" err="1">
                <a:solidFill>
                  <a:srgbClr val="FFFFFF"/>
                </a:solidFill>
                <a:latin typeface="Verdana" panose="020B0604030504040204" pitchFamily="34" charset="0"/>
              </a:rPr>
              <a:t>comum</a:t>
            </a:r>
            <a:r>
              <a:rPr lang="fr-FR" altLang="fr-FR" sz="2000" b="1" dirty="0">
                <a:solidFill>
                  <a:srgbClr val="FFFFFF"/>
                </a:solidFill>
                <a:latin typeface="Verdana" panose="020B0604030504040204" pitchFamily="34" charset="0"/>
              </a:rPr>
              <a:t>?</a:t>
            </a:r>
          </a:p>
          <a:p>
            <a:pPr algn="ctr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altLang="fr-FR" sz="2000" b="1" dirty="0" err="1">
                <a:solidFill>
                  <a:srgbClr val="FFFFFF"/>
                </a:solidFill>
                <a:latin typeface="Verdana" panose="020B0604030504040204" pitchFamily="34" charset="0"/>
              </a:rPr>
              <a:t>Todas</a:t>
            </a:r>
            <a:r>
              <a:rPr lang="fr-FR" altLang="fr-FR" sz="2000" b="1" dirty="0">
                <a:solidFill>
                  <a:srgbClr val="FFFFFF"/>
                </a:solidFill>
                <a:latin typeface="Verdana" panose="020B0604030504040204" pitchFamily="34" charset="0"/>
              </a:rPr>
              <a:t> as plantas </a:t>
            </a:r>
            <a:r>
              <a:rPr lang="fr-FR" altLang="fr-FR" sz="2000" b="1" dirty="0" err="1">
                <a:solidFill>
                  <a:srgbClr val="FFFFFF"/>
                </a:solidFill>
                <a:latin typeface="Verdana" panose="020B0604030504040204" pitchFamily="34" charset="0"/>
              </a:rPr>
              <a:t>necessitam</a:t>
            </a:r>
            <a:r>
              <a:rPr lang="fr-FR" altLang="fr-FR" sz="2000" b="1" dirty="0">
                <a:solidFill>
                  <a:srgbClr val="FFFFFF"/>
                </a:solidFill>
                <a:latin typeface="Verdana" panose="020B0604030504040204" pitchFamily="34" charset="0"/>
              </a:rPr>
              <a:t> de solos </a:t>
            </a:r>
            <a:r>
              <a:rPr lang="fr-FR" altLang="fr-FR" sz="2000" b="1" dirty="0" err="1">
                <a:solidFill>
                  <a:srgbClr val="FFFFFF"/>
                </a:solidFill>
                <a:latin typeface="Verdana" panose="020B0604030504040204" pitchFamily="34" charset="0"/>
              </a:rPr>
              <a:t>férteis</a:t>
            </a:r>
            <a:r>
              <a:rPr lang="fr-FR" altLang="fr-FR" sz="2000" b="1" dirty="0">
                <a:solidFill>
                  <a:srgbClr val="FFFFFF"/>
                </a:solidFill>
                <a:latin typeface="Verdana" panose="020B0604030504040204" pitchFamily="34" charset="0"/>
              </a:rPr>
              <a:t> para </a:t>
            </a:r>
            <a:r>
              <a:rPr lang="fr-FR" altLang="fr-FR" sz="2000" b="1" dirty="0" err="1">
                <a:solidFill>
                  <a:srgbClr val="FFFFFF"/>
                </a:solidFill>
                <a:latin typeface="Verdana" panose="020B0604030504040204" pitchFamily="34" charset="0"/>
              </a:rPr>
              <a:t>crescerem</a:t>
            </a:r>
            <a:r>
              <a:rPr lang="fr-FR" altLang="fr-FR" sz="2000" b="1" dirty="0">
                <a:solidFill>
                  <a:srgbClr val="FFFFFF"/>
                </a:solidFill>
                <a:latin typeface="Verdana" panose="020B0604030504040204" pitchFamily="34" charset="0"/>
              </a:rPr>
              <a:t>!</a:t>
            </a:r>
          </a:p>
          <a:p>
            <a:pPr algn="ctr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fr-FR" altLang="fr-FR" sz="2000" b="1" dirty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6060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1773238"/>
            <a:ext cx="4087812" cy="408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6228522" y="2219783"/>
            <a:ext cx="4929188" cy="319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fr-FR" altLang="fr-FR" sz="3200" b="1" dirty="0">
              <a:solidFill>
                <a:srgbClr val="042B9A"/>
              </a:solidFill>
              <a:latin typeface="Verdana" panose="020B0604030504040204" pitchFamily="34" charset="0"/>
            </a:endParaRPr>
          </a:p>
          <a:p>
            <a:pPr lvl="2">
              <a:lnSpc>
                <a:spcPct val="100000"/>
              </a:lnSpc>
              <a:spcBef>
                <a:spcPct val="20000"/>
              </a:spcBef>
              <a:buNone/>
            </a:pPr>
            <a:r>
              <a:rPr lang="pt-BR" altLang="fr-FR" sz="1600" b="1" dirty="0">
                <a:solidFill>
                  <a:srgbClr val="042B9A"/>
                </a:solidFill>
                <a:latin typeface="Verdana" panose="020B0604030504040204" pitchFamily="34" charset="0"/>
              </a:rPr>
              <a:t>Para produzir o que comemos</a:t>
            </a:r>
            <a:r>
              <a:rPr lang="pt-BR" altLang="fr-FR" sz="1600" b="1" dirty="0" smtClean="0">
                <a:solidFill>
                  <a:srgbClr val="042B9A"/>
                </a:solidFill>
                <a:latin typeface="Verdana" panose="020B0604030504040204" pitchFamily="34" charset="0"/>
              </a:rPr>
              <a:t>?</a:t>
            </a:r>
            <a:endParaRPr lang="fr-FR" altLang="fr-FR" sz="1600" b="1" dirty="0">
              <a:solidFill>
                <a:srgbClr val="042B9A"/>
              </a:solidFill>
              <a:latin typeface="Verdana" panose="020B0604030504040204" pitchFamily="34" charset="0"/>
            </a:endParaRPr>
          </a:p>
          <a:p>
            <a:pPr lvl="2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fr-FR" altLang="fr-FR" sz="1600" b="1" dirty="0">
              <a:solidFill>
                <a:srgbClr val="042B9A"/>
              </a:solidFill>
              <a:latin typeface="Verdana" panose="020B0604030504040204" pitchFamily="34" charset="0"/>
            </a:endParaRPr>
          </a:p>
          <a:p>
            <a:pPr lvl="2">
              <a:lnSpc>
                <a:spcPct val="100000"/>
              </a:lnSpc>
              <a:spcBef>
                <a:spcPct val="20000"/>
              </a:spcBef>
              <a:buNone/>
            </a:pPr>
            <a:r>
              <a:rPr lang="pt-BR" altLang="fr-FR" sz="1600" b="1" dirty="0">
                <a:solidFill>
                  <a:srgbClr val="042B9A"/>
                </a:solidFill>
                <a:latin typeface="Verdana" panose="020B0604030504040204" pitchFamily="34" charset="0"/>
              </a:rPr>
              <a:t>Para confeccionar as nossas roupas</a:t>
            </a:r>
            <a:r>
              <a:rPr lang="pt-BR" altLang="fr-FR" sz="1600" b="1" dirty="0" smtClean="0">
                <a:solidFill>
                  <a:srgbClr val="042B9A"/>
                </a:solidFill>
                <a:latin typeface="Verdana" panose="020B0604030504040204" pitchFamily="34" charset="0"/>
              </a:rPr>
              <a:t>?</a:t>
            </a:r>
            <a:endParaRPr lang="fr-FR" altLang="fr-FR" sz="1600" b="1" dirty="0">
              <a:solidFill>
                <a:srgbClr val="042B9A"/>
              </a:solidFill>
              <a:latin typeface="Verdana" panose="020B0604030504040204" pitchFamily="34" charset="0"/>
            </a:endParaRPr>
          </a:p>
          <a:p>
            <a:pPr lvl="2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fr-FR" altLang="fr-FR" sz="1600" b="1" dirty="0">
              <a:solidFill>
                <a:srgbClr val="042B9A"/>
              </a:solidFill>
              <a:latin typeface="Verdana" panose="020B0604030504040204" pitchFamily="34" charset="0"/>
            </a:endParaRPr>
          </a:p>
          <a:p>
            <a:pPr lvl="2">
              <a:lnSpc>
                <a:spcPct val="100000"/>
              </a:lnSpc>
              <a:spcBef>
                <a:spcPct val="20000"/>
              </a:spcBef>
              <a:buNone/>
            </a:pPr>
            <a:r>
              <a:rPr lang="pt-BR" altLang="fr-FR" sz="1600" b="1" dirty="0">
                <a:solidFill>
                  <a:srgbClr val="042B9A"/>
                </a:solidFill>
                <a:latin typeface="Verdana" panose="020B0604030504040204" pitchFamily="34" charset="0"/>
              </a:rPr>
              <a:t>Para construir as nossas casas</a:t>
            </a:r>
            <a:r>
              <a:rPr lang="pt-BR" altLang="fr-FR" sz="1600" b="1" dirty="0" smtClean="0">
                <a:solidFill>
                  <a:srgbClr val="042B9A"/>
                </a:solidFill>
                <a:latin typeface="Verdana" panose="020B0604030504040204" pitchFamily="34" charset="0"/>
              </a:rPr>
              <a:t>?</a:t>
            </a:r>
          </a:p>
          <a:p>
            <a:pPr lvl="2">
              <a:lnSpc>
                <a:spcPct val="100000"/>
              </a:lnSpc>
              <a:spcBef>
                <a:spcPct val="20000"/>
              </a:spcBef>
              <a:buNone/>
            </a:pPr>
            <a:endParaRPr lang="fr-FR" altLang="fr-FR" sz="1600" b="1" dirty="0">
              <a:solidFill>
                <a:srgbClr val="042B9A"/>
              </a:solidFill>
              <a:latin typeface="Verdana" panose="020B0604030504040204" pitchFamily="34" charset="0"/>
            </a:endParaRPr>
          </a:p>
          <a:p>
            <a:pPr lvl="2">
              <a:lnSpc>
                <a:spcPct val="100000"/>
              </a:lnSpc>
              <a:spcBef>
                <a:spcPct val="20000"/>
              </a:spcBef>
              <a:buNone/>
            </a:pPr>
            <a:r>
              <a:rPr lang="fr-FR" altLang="fr-FR" sz="1600" b="1" dirty="0">
                <a:solidFill>
                  <a:srgbClr val="042B9A"/>
                </a:solidFill>
                <a:latin typeface="Verdana" panose="020B0604030504040204" pitchFamily="34" charset="0"/>
              </a:rPr>
              <a:t>Para </a:t>
            </a:r>
            <a:r>
              <a:rPr lang="fr-FR" altLang="fr-FR" sz="1600" b="1" dirty="0" err="1">
                <a:solidFill>
                  <a:srgbClr val="042B9A"/>
                </a:solidFill>
                <a:latin typeface="Verdana" panose="020B0604030504040204" pitchFamily="34" charset="0"/>
              </a:rPr>
              <a:t>obter</a:t>
            </a:r>
            <a:r>
              <a:rPr lang="fr-FR" altLang="fr-FR" sz="1600" b="1" dirty="0">
                <a:solidFill>
                  <a:srgbClr val="042B9A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600" b="1" dirty="0" err="1">
                <a:solidFill>
                  <a:srgbClr val="042B9A"/>
                </a:solidFill>
                <a:latin typeface="Verdana" panose="020B0604030504040204" pitchFamily="34" charset="0"/>
              </a:rPr>
              <a:t>energia</a:t>
            </a:r>
            <a:r>
              <a:rPr lang="fr-FR" altLang="fr-FR" sz="1600" b="1" dirty="0">
                <a:solidFill>
                  <a:srgbClr val="042B9A"/>
                </a:solidFill>
                <a:latin typeface="Verdana" panose="020B0604030504040204" pitchFamily="34" charset="0"/>
              </a:rPr>
              <a:t>?</a:t>
            </a:r>
          </a:p>
          <a:p>
            <a:pPr algn="ctr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altLang="fr-FR" sz="1600" b="1" dirty="0">
                <a:solidFill>
                  <a:srgbClr val="042B9A"/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Sabe quanto solo naturalmente fértil existe no nosso planeta</a:t>
            </a:r>
            <a:r>
              <a:rPr lang="pt-BR" dirty="0" smtClean="0"/>
              <a:t>?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408346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08" t="18405" r="28493" b="15787"/>
          <a:stretch>
            <a:fillRect/>
          </a:stretch>
        </p:blipFill>
        <p:spPr bwMode="auto">
          <a:xfrm>
            <a:off x="6024564" y="1690688"/>
            <a:ext cx="4319587" cy="422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-685800" y="304165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fr-FR" sz="1800">
              <a:latin typeface="Arial" panose="020B0604020202020204" pitchFamily="34" charset="0"/>
            </a:endParaRPr>
          </a:p>
        </p:txBody>
      </p:sp>
      <p:pic>
        <p:nvPicPr>
          <p:cNvPr id="23556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1773238"/>
            <a:ext cx="4087812" cy="408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altLang="fr-FR" dirty="0" smtClean="0">
                <a:ea typeface="MS PGothic" panose="020B0600070205080204" pitchFamily="34" charset="-128"/>
              </a:rPr>
              <a:t>A </a:t>
            </a:r>
            <a:r>
              <a:rPr lang="fr-FR" altLang="fr-FR" dirty="0" err="1" smtClean="0">
                <a:ea typeface="MS PGothic" panose="020B0600070205080204" pitchFamily="34" charset="-128"/>
              </a:rPr>
              <a:t>metáfora</a:t>
            </a:r>
            <a:r>
              <a:rPr lang="fr-FR" altLang="fr-FR" dirty="0" smtClean="0">
                <a:ea typeface="MS PGothic" panose="020B0600070205080204" pitchFamily="34" charset="-128"/>
              </a:rPr>
              <a:t> da </a:t>
            </a:r>
            <a:r>
              <a:rPr lang="fr-FR" altLang="fr-FR" dirty="0" err="1" smtClean="0">
                <a:ea typeface="MS PGothic" panose="020B0600070205080204" pitchFamily="34" charset="-128"/>
              </a:rPr>
              <a:t>maçã</a:t>
            </a:r>
            <a:endParaRPr lang="fr-FR" altLang="fr-FR" dirty="0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2149529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5"/>
          <p:cNvSpPr txBox="1">
            <a:spLocks noChangeArrowheads="1"/>
          </p:cNvSpPr>
          <p:nvPr/>
        </p:nvSpPr>
        <p:spPr bwMode="auto">
          <a:xfrm>
            <a:off x="5903913" y="1831976"/>
            <a:ext cx="4176712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endParaRPr lang="fr-FR" altLang="fr-FR" sz="2000" b="1">
              <a:solidFill>
                <a:srgbClr val="595959"/>
              </a:solidFill>
              <a:latin typeface="Verdana" panose="020B0604030504040204" pitchFamily="34" charset="0"/>
            </a:endParaRPr>
          </a:p>
          <a:p>
            <a:pPr algn="ctr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endParaRPr lang="fr-FR" altLang="fr-FR" sz="2000" b="1">
              <a:solidFill>
                <a:srgbClr val="595959"/>
              </a:solidFill>
              <a:latin typeface="Verdana" panose="020B0604030504040204" pitchFamily="34" charset="0"/>
            </a:endParaRPr>
          </a:p>
          <a:p>
            <a:pPr algn="ctr">
              <a:lnSpc>
                <a:spcPct val="200000"/>
              </a:lnSpc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FR" altLang="fr-FR" sz="2000" b="1">
                <a:solidFill>
                  <a:srgbClr val="595959"/>
                </a:solidFill>
                <a:latin typeface="Verdana" panose="020B0604030504040204" pitchFamily="34" charset="0"/>
              </a:rPr>
              <a:t>11 %</a:t>
            </a:r>
          </a:p>
          <a:p>
            <a:pPr algn="ctr">
              <a:lnSpc>
                <a:spcPct val="200000"/>
              </a:lnSpc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FR" altLang="fr-FR" sz="2000" b="1">
                <a:solidFill>
                  <a:srgbClr val="595959"/>
                </a:solidFill>
                <a:latin typeface="Verdana" panose="020B0604030504040204" pitchFamily="34" charset="0"/>
              </a:rPr>
              <a:t>66 %</a:t>
            </a:r>
          </a:p>
          <a:p>
            <a:pPr algn="ctr">
              <a:lnSpc>
                <a:spcPct val="200000"/>
              </a:lnSpc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FR" altLang="fr-FR" sz="2000" b="1">
                <a:solidFill>
                  <a:srgbClr val="595959"/>
                </a:solidFill>
                <a:latin typeface="Verdana" panose="020B0604030504040204" pitchFamily="34" charset="0"/>
              </a:rPr>
              <a:t>88 %</a:t>
            </a:r>
          </a:p>
          <a:p>
            <a:pPr algn="ctr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fr-FR" altLang="fr-FR" sz="2000" b="1">
              <a:solidFill>
                <a:srgbClr val="595959"/>
              </a:solidFill>
              <a:latin typeface="Verdana" panose="020B0604030504040204" pitchFamily="34" charset="0"/>
            </a:endParaRPr>
          </a:p>
        </p:txBody>
      </p:sp>
      <p:sp>
        <p:nvSpPr>
          <p:cNvPr id="25603" name="Title 1"/>
          <p:cNvSpPr txBox="1">
            <a:spLocks/>
          </p:cNvSpPr>
          <p:nvPr/>
        </p:nvSpPr>
        <p:spPr bwMode="auto">
          <a:xfrm>
            <a:off x="2152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2700" b="1" dirty="0">
              <a:solidFill>
                <a:srgbClr val="042B9A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560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1773238"/>
            <a:ext cx="4087812" cy="408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54100" y="908332"/>
            <a:ext cx="10515600" cy="782357"/>
          </a:xfrm>
        </p:spPr>
        <p:txBody>
          <a:bodyPr/>
          <a:lstStyle/>
          <a:p>
            <a:pPr algn="ctr"/>
            <a:r>
              <a:rPr lang="fr-FR" altLang="fr-FR" sz="3600" dirty="0" smtClean="0"/>
              <a:t>E </a:t>
            </a:r>
            <a:r>
              <a:rPr lang="fr-FR" altLang="fr-FR" sz="3600" dirty="0" err="1" smtClean="0"/>
              <a:t>ainda</a:t>
            </a:r>
            <a:r>
              <a:rPr lang="fr-FR" altLang="fr-FR" sz="3600" dirty="0" smtClean="0"/>
              <a:t> que se </a:t>
            </a:r>
            <a:r>
              <a:rPr lang="fr-FR" altLang="fr-FR" sz="3600" dirty="0" err="1" smtClean="0"/>
              <a:t>chame</a:t>
            </a:r>
            <a:r>
              <a:rPr lang="fr-FR" altLang="fr-FR" sz="3600" dirty="0" smtClean="0"/>
              <a:t> «Terra», a quanto corresponde a parte do </a:t>
            </a:r>
            <a:r>
              <a:rPr lang="fr-FR" altLang="fr-FR" sz="3600" dirty="0" err="1" smtClean="0"/>
              <a:t>nosso</a:t>
            </a:r>
            <a:r>
              <a:rPr lang="fr-FR" altLang="fr-FR" sz="3600" dirty="0" smtClean="0"/>
              <a:t> </a:t>
            </a:r>
            <a:r>
              <a:rPr lang="fr-FR" altLang="fr-FR" sz="3600" dirty="0" err="1" smtClean="0"/>
              <a:t>planeta</a:t>
            </a:r>
            <a:r>
              <a:rPr lang="fr-FR" altLang="fr-FR" sz="3600" dirty="0" smtClean="0"/>
              <a:t> </a:t>
            </a:r>
            <a:r>
              <a:rPr lang="fr-FR" altLang="fr-FR" sz="3600" dirty="0" err="1" smtClean="0"/>
              <a:t>coberta</a:t>
            </a:r>
            <a:r>
              <a:rPr lang="fr-FR" altLang="fr-FR" sz="3600" dirty="0" smtClean="0"/>
              <a:t> </a:t>
            </a:r>
            <a:r>
              <a:rPr lang="fr-FR" altLang="fr-FR" sz="3600" dirty="0" err="1" smtClean="0"/>
              <a:t>por</a:t>
            </a:r>
            <a:r>
              <a:rPr lang="fr-FR" altLang="fr-FR" sz="3600" dirty="0" smtClean="0"/>
              <a:t> </a:t>
            </a:r>
            <a:r>
              <a:rPr lang="fr-FR" altLang="fr-FR" sz="3600" dirty="0" err="1" smtClean="0"/>
              <a:t>água</a:t>
            </a:r>
            <a:r>
              <a:rPr lang="fr-FR" altLang="fr-FR" sz="3600" dirty="0" smtClean="0"/>
              <a:t> (</a:t>
            </a:r>
            <a:r>
              <a:rPr lang="fr-FR" altLang="fr-FR" sz="3600" dirty="0" err="1" smtClean="0"/>
              <a:t>oceanos</a:t>
            </a:r>
            <a:r>
              <a:rPr lang="fr-FR" altLang="fr-FR" sz="3600" dirty="0" smtClean="0"/>
              <a:t> e mares — a parte </a:t>
            </a:r>
            <a:r>
              <a:rPr lang="fr-FR" altLang="fr-FR" sz="3600" dirty="0" err="1" smtClean="0"/>
              <a:t>azul</a:t>
            </a:r>
            <a:r>
              <a:rPr lang="fr-FR" altLang="fr-FR" sz="3600" dirty="0" smtClean="0"/>
              <a:t>)?</a:t>
            </a:r>
            <a:endParaRPr lang="fr-BE" sz="3600" dirty="0"/>
          </a:p>
        </p:txBody>
      </p:sp>
    </p:spTree>
    <p:extLst>
      <p:ext uri="{BB962C8B-B14F-4D97-AF65-F5344CB8AC3E}">
        <p14:creationId xmlns:p14="http://schemas.microsoft.com/office/powerpoint/2010/main" val="163889613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DSC_20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" t="17847" r="2763" b="1048"/>
          <a:stretch>
            <a:fillRect/>
          </a:stretch>
        </p:blipFill>
        <p:spPr bwMode="auto">
          <a:xfrm>
            <a:off x="0" y="-1"/>
            <a:ext cx="12192000" cy="769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3113822" y="1023403"/>
            <a:ext cx="2430582" cy="40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Os </a:t>
            </a:r>
            <a:r>
              <a:rPr lang="fr-FR" altLang="fr-FR" sz="2000" b="1" dirty="0" err="1">
                <a:solidFill>
                  <a:srgbClr val="595959"/>
                </a:solidFill>
                <a:latin typeface="+mj-lt"/>
              </a:rPr>
              <a:t>oceanos</a:t>
            </a:r>
            <a:endParaRPr lang="fr-FR" altLang="fr-FR" sz="2000" b="1" dirty="0">
              <a:solidFill>
                <a:srgbClr val="595959"/>
              </a:solidFill>
              <a:latin typeface="+mj-lt"/>
            </a:endParaRPr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8010224" y="2046807"/>
            <a:ext cx="1988152" cy="40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As terras</a:t>
            </a:r>
          </a:p>
        </p:txBody>
      </p:sp>
      <p:sp>
        <p:nvSpPr>
          <p:cNvPr id="27653" name="Text Box 4"/>
          <p:cNvSpPr txBox="1">
            <a:spLocks noChangeArrowheads="1"/>
          </p:cNvSpPr>
          <p:nvPr/>
        </p:nvSpPr>
        <p:spPr bwMode="auto">
          <a:xfrm>
            <a:off x="3888317" y="2454274"/>
            <a:ext cx="1227666" cy="40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2/3</a:t>
            </a:r>
          </a:p>
        </p:txBody>
      </p:sp>
      <p:sp>
        <p:nvSpPr>
          <p:cNvPr id="27654" name="Text Box 4"/>
          <p:cNvSpPr txBox="1">
            <a:spLocks noChangeArrowheads="1"/>
          </p:cNvSpPr>
          <p:nvPr/>
        </p:nvSpPr>
        <p:spPr bwMode="auto">
          <a:xfrm>
            <a:off x="9245901" y="3848099"/>
            <a:ext cx="967317" cy="40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1/3</a:t>
            </a:r>
          </a:p>
        </p:txBody>
      </p:sp>
    </p:spTree>
    <p:extLst>
      <p:ext uri="{BB962C8B-B14F-4D97-AF65-F5344CB8AC3E}">
        <p14:creationId xmlns:p14="http://schemas.microsoft.com/office/powerpoint/2010/main" val="6868267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/>
          <p:cNvSpPr txBox="1">
            <a:spLocks noChangeArrowheads="1"/>
          </p:cNvSpPr>
          <p:nvPr/>
        </p:nvSpPr>
        <p:spPr bwMode="auto">
          <a:xfrm>
            <a:off x="479425" y="6237288"/>
            <a:ext cx="8834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000" b="1" dirty="0">
                <a:solidFill>
                  <a:srgbClr val="595959"/>
                </a:solidFill>
                <a:latin typeface="+mj-lt"/>
              </a:rPr>
              <a:t>10 %                15 %                 19 %</a:t>
            </a:r>
          </a:p>
        </p:txBody>
      </p:sp>
      <p:pic>
        <p:nvPicPr>
          <p:cNvPr id="286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" t="1405" r="790"/>
          <a:stretch>
            <a:fillRect/>
          </a:stretch>
        </p:blipFill>
        <p:spPr bwMode="auto">
          <a:xfrm>
            <a:off x="1631950" y="836614"/>
            <a:ext cx="8928100" cy="505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Box 2"/>
          <p:cNvSpPr txBox="1">
            <a:spLocks noChangeArrowheads="1"/>
          </p:cNvSpPr>
          <p:nvPr/>
        </p:nvSpPr>
        <p:spPr bwMode="auto">
          <a:xfrm>
            <a:off x="1774826" y="119063"/>
            <a:ext cx="78152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 a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percentagem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terras que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coberta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solo?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exemplo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glaciares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lagos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vilas</a:t>
            </a:r>
            <a:r>
              <a:rPr lang="fr-FR" altLang="fr-FR" sz="1800" b="1" dirty="0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fr-FR" altLang="fr-FR" sz="1800" b="1" dirty="0" err="1">
                <a:solidFill>
                  <a:srgbClr val="042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cidades</a:t>
            </a:r>
            <a:endParaRPr lang="fr-FR" altLang="fr-FR" sz="1800" b="1" dirty="0">
              <a:solidFill>
                <a:srgbClr val="042B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17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098AE41A192E4C85C747A9850AEF9A" ma:contentTypeVersion="1" ma:contentTypeDescription="Create a new document." ma:contentTypeScope="" ma:versionID="5a8770b97c883eee6e80458dbe9e6cc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f2aa9ed40e72a78c3822fc753b43e8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37D5699-BDD6-470A-8781-1433D87733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1F47F6-3FA3-4526-82D1-6B48C094491B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AF16A6B-94CD-4F6E-B607-09E7AA5554E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2187</TotalTime>
  <Words>1829</Words>
  <Application>Microsoft Office PowerPoint</Application>
  <PresentationFormat>Widescreen</PresentationFormat>
  <Paragraphs>246</Paragraphs>
  <Slides>29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MS PGothic</vt:lpstr>
      <vt:lpstr>Arial</vt:lpstr>
      <vt:lpstr>Calibri</vt:lpstr>
      <vt:lpstr>Calibri Light</vt:lpstr>
      <vt:lpstr>EC Square Sans Pro</vt:lpstr>
      <vt:lpstr>Verdana</vt:lpstr>
      <vt:lpstr>Wingdings</vt:lpstr>
      <vt:lpstr>Office Theme</vt:lpstr>
      <vt:lpstr>Horizonte Europa  ÁREA DE MISSÃO PARA A  SAÚDE DOS SOLOS E ALIMENTAÇÃO </vt:lpstr>
      <vt:lpstr>O que comeu ao pequeno-almoço esta manhã?</vt:lpstr>
      <vt:lpstr>De onde vêm os cereais de pequeno-almoço, o iogurte e a fruta?</vt:lpstr>
      <vt:lpstr>PowerPoint Presentation</vt:lpstr>
      <vt:lpstr>Sabe quanto solo naturalmente fértil existe no nosso planeta?</vt:lpstr>
      <vt:lpstr>A metáfora da maçã</vt:lpstr>
      <vt:lpstr>E ainda que se chame «Terra», a quanto corresponde a parte do nosso planeta coberta por água (oceanos e mares — a parte azul)?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MAS! Os solos são pouco profundos...</vt:lpstr>
      <vt:lpstr>PowerPoint Presentation</vt:lpstr>
      <vt:lpstr>Porém, o solo está ameaçado...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Mantenha-se em contacto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Yvonne (COMM)</dc:creator>
  <cp:lastModifiedBy>PASA Arianna (AGRI)</cp:lastModifiedBy>
  <cp:revision>192</cp:revision>
  <dcterms:created xsi:type="dcterms:W3CDTF">2019-08-09T12:06:42Z</dcterms:created>
  <dcterms:modified xsi:type="dcterms:W3CDTF">2020-07-01T09:53:41Z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0x010100AF098AE41A192E4C85C747A9850AEF9A</vt:lpwstr>
  </property>
</Properties>
</file>