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4"/>
  </p:notesMasterIdLst>
  <p:sldIdLst>
    <p:sldId id="369" r:id="rId5"/>
    <p:sldId id="328" r:id="rId6"/>
    <p:sldId id="360" r:id="rId7"/>
    <p:sldId id="438" r:id="rId8"/>
    <p:sldId id="256" r:id="rId9"/>
    <p:sldId id="440" r:id="rId10"/>
    <p:sldId id="479" r:id="rId11"/>
    <p:sldId id="478" r:id="rId12"/>
    <p:sldId id="441" r:id="rId13"/>
    <p:sldId id="484" r:id="rId14"/>
    <p:sldId id="485" r:id="rId15"/>
    <p:sldId id="486" r:id="rId16"/>
    <p:sldId id="487" r:id="rId17"/>
    <p:sldId id="488" r:id="rId18"/>
    <p:sldId id="489" r:id="rId19"/>
    <p:sldId id="490" r:id="rId20"/>
    <p:sldId id="491" r:id="rId21"/>
    <p:sldId id="492" r:id="rId22"/>
    <p:sldId id="493" r:id="rId23"/>
    <p:sldId id="494" r:id="rId24"/>
    <p:sldId id="445" r:id="rId25"/>
    <p:sldId id="467" r:id="rId26"/>
    <p:sldId id="477" r:id="rId27"/>
    <p:sldId id="464" r:id="rId28"/>
    <p:sldId id="465" r:id="rId29"/>
    <p:sldId id="495" r:id="rId30"/>
    <p:sldId id="330" r:id="rId31"/>
    <p:sldId id="496" r:id="rId32"/>
    <p:sldId id="49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0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5F4"/>
    <a:srgbClr val="CD6F15"/>
    <a:srgbClr val="003399"/>
    <a:srgbClr val="007137"/>
    <a:srgbClr val="E53E38"/>
    <a:srgbClr val="E2E2E2"/>
    <a:srgbClr val="2C2C2C"/>
    <a:srgbClr val="E3E3E3"/>
    <a:srgbClr val="DCDADD"/>
    <a:srgbClr val="B0D1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130" autoAdjust="0"/>
  </p:normalViewPr>
  <p:slideViewPr>
    <p:cSldViewPr snapToGrid="0" showGuides="1">
      <p:cViewPr varScale="1">
        <p:scale>
          <a:sx n="70" d="100"/>
          <a:sy n="70" d="100"/>
        </p:scale>
        <p:origin x="152" y="48"/>
      </p:cViewPr>
      <p:guideLst>
        <p:guide orient="horz" pos="2160"/>
        <p:guide pos="302"/>
      </p:guideLst>
    </p:cSldViewPr>
  </p:slideViewPr>
  <p:notesTextViewPr>
    <p:cViewPr>
      <p:scale>
        <a:sx n="1" d="1"/>
        <a:sy n="1" d="1"/>
      </p:scale>
      <p:origin x="0" y="0"/>
    </p:cViewPr>
  </p:notesTextViewPr>
  <p:notesViewPr>
    <p:cSldViewPr snapToGrid="0">
      <p:cViewPr varScale="1">
        <p:scale>
          <a:sx n="49" d="100"/>
          <a:sy n="49" d="100"/>
        </p:scale>
        <p:origin x="2660"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2F8A36-69DA-4629-80F6-A4C94F975EB8}" type="datetimeFigureOut">
              <a:rPr lang="fr-BE" smtClean="0"/>
              <a:t>18-06-24</a:t>
            </a:fld>
            <a:endParaRPr lang="fr-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EE1ACB-28A1-4BA0-BCA1-E28068BAD17D}" type="slidenum">
              <a:rPr lang="fr-BE" smtClean="0"/>
              <a:t>‹#›</a:t>
            </a:fld>
            <a:endParaRPr lang="fr-BE"/>
          </a:p>
        </p:txBody>
      </p:sp>
    </p:spTree>
    <p:extLst>
      <p:ext uri="{BB962C8B-B14F-4D97-AF65-F5344CB8AC3E}">
        <p14:creationId xmlns:p14="http://schemas.microsoft.com/office/powerpoint/2010/main" val="477110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EE1ACB-28A1-4BA0-BCA1-E28068BAD17D}" type="slidenum">
              <a:rPr lang="fr-BE" smtClean="0"/>
              <a:t>2</a:t>
            </a:fld>
            <a:endParaRPr lang="fr-BE"/>
          </a:p>
        </p:txBody>
      </p:sp>
    </p:spTree>
    <p:extLst>
      <p:ext uri="{BB962C8B-B14F-4D97-AF65-F5344CB8AC3E}">
        <p14:creationId xmlns:p14="http://schemas.microsoft.com/office/powerpoint/2010/main" val="4997898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8EE1ACB-28A1-4BA0-BCA1-E28068BAD17D}" type="slidenum">
              <a:rPr lang="fr-BE" smtClean="0"/>
              <a:t>12</a:t>
            </a:fld>
            <a:endParaRPr lang="fr-BE"/>
          </a:p>
        </p:txBody>
      </p:sp>
      <p:sp>
        <p:nvSpPr>
          <p:cNvPr id="5" name="Notes Placeholder 4"/>
          <p:cNvSpPr>
            <a:spLocks noGrp="1"/>
          </p:cNvSpPr>
          <p:nvPr>
            <p:ph type="body" sz="quarter" idx="11"/>
          </p:nvPr>
        </p:nvSpPr>
        <p:spPr/>
        <p:txBody>
          <a:bodyPr/>
          <a:lstStyle/>
          <a:p>
            <a:pPr eaLnBrk="1" hangingPunct="1">
              <a:spcBef>
                <a:spcPct val="0"/>
              </a:spcBef>
            </a:pPr>
            <a:r>
              <a:rPr lang="it-IT" altLang="en-US" b="1" dirty="0">
                <a:solidFill>
                  <a:srgbClr val="000000"/>
                </a:solidFill>
              </a:rPr>
              <a:t>2%</a:t>
            </a:r>
          </a:p>
          <a:p>
            <a:pPr eaLnBrk="1" hangingPunct="1">
              <a:spcBef>
                <a:spcPct val="0"/>
              </a:spcBef>
            </a:pPr>
            <a:endParaRPr lang="it-IT" altLang="en-US" b="1" dirty="0">
              <a:solidFill>
                <a:srgbClr val="000000"/>
              </a:solidFill>
            </a:endParaRPr>
          </a:p>
          <a:p>
            <a:pPr eaLnBrk="1" hangingPunct="1">
              <a:spcBef>
                <a:spcPct val="0"/>
              </a:spcBef>
            </a:pPr>
            <a:r>
              <a:rPr lang="it-IT" altLang="en-US" b="1" dirty="0">
                <a:solidFill>
                  <a:srgbClr val="000000"/>
                </a:solidFill>
              </a:rPr>
              <a:t>Il peut faire trop froid pour les plantes, ou trop chaud!</a:t>
            </a:r>
            <a:endParaRPr lang="en-IE" altLang="en-US" dirty="0"/>
          </a:p>
          <a:p>
            <a:pPr eaLnBrk="1" hangingPunct="1">
              <a:spcBef>
                <a:spcPct val="0"/>
              </a:spcBef>
            </a:pPr>
            <a:endParaRPr lang="it-IT" altLang="en-US" b="1" dirty="0">
              <a:solidFill>
                <a:srgbClr val="000000"/>
              </a:solidFill>
            </a:endParaRPr>
          </a:p>
          <a:p>
            <a:pPr eaLnBrk="1" hangingPunct="1">
              <a:spcBef>
                <a:spcPct val="0"/>
              </a:spcBef>
            </a:pPr>
            <a:r>
              <a:rPr lang="it-IT" altLang="en-US" b="1" dirty="0">
                <a:solidFill>
                  <a:srgbClr val="000000"/>
                </a:solidFill>
              </a:rPr>
              <a:t>La couleur orange montre les endroits où la température annuelle moyenne est supérieure à 28°C.</a:t>
            </a:r>
          </a:p>
          <a:p>
            <a:pPr eaLnBrk="1" hangingPunct="1">
              <a:spcBef>
                <a:spcPct val="0"/>
              </a:spcBef>
            </a:pPr>
            <a:r>
              <a:rPr lang="it-IT" altLang="en-US" b="1" dirty="0">
                <a:solidFill>
                  <a:srgbClr val="000000"/>
                </a:solidFill>
              </a:rPr>
              <a:t>Ce sont les zones les plus chaudes de la planète –trop chaude pour pouvoir les cultiver.</a:t>
            </a:r>
          </a:p>
          <a:p>
            <a:pPr eaLnBrk="1" hangingPunct="1">
              <a:spcBef>
                <a:spcPct val="0"/>
              </a:spcBef>
            </a:pPr>
            <a:r>
              <a:rPr lang="it-IT" altLang="en-US" b="1" dirty="0">
                <a:solidFill>
                  <a:srgbClr val="000000"/>
                </a:solidFill>
              </a:rPr>
              <a:t>La couleur noire représente les zones exclues par les questions précédentes.</a:t>
            </a:r>
          </a:p>
          <a:p>
            <a:pPr eaLnBrk="1" hangingPunct="1">
              <a:spcBef>
                <a:spcPct val="0"/>
              </a:spcBef>
            </a:pPr>
            <a:endParaRPr lang="it-IT" altLang="en-US" b="1" dirty="0">
              <a:solidFill>
                <a:srgbClr val="000000"/>
              </a:solidFill>
            </a:endParaRPr>
          </a:p>
          <a:p>
            <a:pPr eaLnBrk="1" hangingPunct="1">
              <a:spcBef>
                <a:spcPct val="0"/>
              </a:spcBef>
            </a:pPr>
            <a:r>
              <a:rPr lang="en-US" altLang="en-US" b="1" dirty="0">
                <a:latin typeface="Verdana" panose="020B0604030504040204" pitchFamily="34" charset="0"/>
              </a:rPr>
              <a:t>…nous devons </a:t>
            </a:r>
            <a:r>
              <a:rPr lang="en-US" altLang="en-US" b="1" dirty="0" err="1">
                <a:latin typeface="Verdana" panose="020B0604030504040204" pitchFamily="34" charset="0"/>
              </a:rPr>
              <a:t>couper</a:t>
            </a:r>
            <a:r>
              <a:rPr lang="en-US" altLang="en-US" b="1" dirty="0">
                <a:latin typeface="Verdana" panose="020B0604030504040204" pitchFamily="34" charset="0"/>
              </a:rPr>
              <a:t> 2%, à peu </a:t>
            </a:r>
            <a:r>
              <a:rPr lang="en-US" altLang="en-US" b="1" dirty="0" err="1">
                <a:latin typeface="Verdana" panose="020B0604030504040204" pitchFamily="34" charset="0"/>
              </a:rPr>
              <a:t>près</a:t>
            </a:r>
            <a:r>
              <a:rPr lang="en-US" altLang="en-US" b="1" dirty="0">
                <a:latin typeface="Verdana" panose="020B0604030504040204" pitchFamily="34" charset="0"/>
              </a:rPr>
              <a:t> 1/50ème </a:t>
            </a:r>
            <a:r>
              <a:rPr lang="en-US" altLang="en-US" b="1" dirty="0" err="1">
                <a:latin typeface="Verdana" panose="020B0604030504040204" pitchFamily="34" charset="0"/>
              </a:rPr>
              <a:t>ou</a:t>
            </a:r>
            <a:r>
              <a:rPr lang="en-US" altLang="en-US" b="1" dirty="0">
                <a:latin typeface="Verdana" panose="020B0604030504040204" pitchFamily="34" charset="0"/>
              </a:rPr>
              <a:t> </a:t>
            </a:r>
            <a:r>
              <a:rPr lang="en-US" altLang="en-US" b="1" dirty="0" err="1">
                <a:latin typeface="Verdana" panose="020B0604030504040204" pitchFamily="34" charset="0"/>
              </a:rPr>
              <a:t>juste</a:t>
            </a:r>
            <a:r>
              <a:rPr lang="en-US" altLang="en-US" b="1" dirty="0">
                <a:latin typeface="Verdana" panose="020B0604030504040204" pitchFamily="34" charset="0"/>
              </a:rPr>
              <a:t> </a:t>
            </a:r>
            <a:r>
              <a:rPr lang="en-US" altLang="en-US" b="1" dirty="0" err="1">
                <a:latin typeface="Verdana" panose="020B0604030504040204" pitchFamily="34" charset="0"/>
              </a:rPr>
              <a:t>une</a:t>
            </a:r>
            <a:r>
              <a:rPr lang="en-US" altLang="en-US" b="1" dirty="0">
                <a:latin typeface="Verdana" panose="020B0604030504040204" pitchFamily="34" charset="0"/>
              </a:rPr>
              <a:t> </a:t>
            </a:r>
            <a:r>
              <a:rPr lang="en-US" altLang="en-US" b="1" dirty="0" err="1">
                <a:latin typeface="Verdana" panose="020B0604030504040204" pitchFamily="34" charset="0"/>
              </a:rPr>
              <a:t>toute</a:t>
            </a:r>
            <a:r>
              <a:rPr lang="en-US" altLang="en-US" b="1" dirty="0">
                <a:latin typeface="Verdana" panose="020B0604030504040204" pitchFamily="34" charset="0"/>
              </a:rPr>
              <a:t> petite tranche de la pomme.</a:t>
            </a:r>
            <a:endParaRPr lang="fr-FR" altLang="en-US" b="1" dirty="0">
              <a:latin typeface="Verdana" panose="020B0604030504040204" pitchFamily="34" charset="0"/>
            </a:endParaRPr>
          </a:p>
          <a:p>
            <a:pPr eaLnBrk="1" hangingPunct="1">
              <a:spcBef>
                <a:spcPct val="0"/>
              </a:spcBef>
            </a:pPr>
            <a:endParaRPr lang="it-IT" altLang="fr-FR" b="1" dirty="0">
              <a:solidFill>
                <a:srgbClr val="000000"/>
              </a:solidFill>
            </a:endParaRPr>
          </a:p>
          <a:p>
            <a:pPr eaLnBrk="1" hangingPunct="1"/>
            <a:endParaRPr lang="fr-FR" altLang="fr-FR" sz="1200" b="1" dirty="0">
              <a:latin typeface="Verdana" panose="020B0604030504040204" pitchFamily="34" charset="0"/>
            </a:endParaRPr>
          </a:p>
        </p:txBody>
      </p:sp>
    </p:spTree>
    <p:extLst>
      <p:ext uri="{BB962C8B-B14F-4D97-AF65-F5344CB8AC3E}">
        <p14:creationId xmlns:p14="http://schemas.microsoft.com/office/powerpoint/2010/main" val="31115445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8EE1ACB-28A1-4BA0-BCA1-E28068BAD17D}" type="slidenum">
              <a:rPr lang="fr-BE" smtClean="0"/>
              <a:t>13</a:t>
            </a:fld>
            <a:endParaRPr lang="fr-BE"/>
          </a:p>
        </p:txBody>
      </p:sp>
      <p:sp>
        <p:nvSpPr>
          <p:cNvPr id="5" name="Notes Placeholder 4"/>
          <p:cNvSpPr>
            <a:spLocks noGrp="1"/>
          </p:cNvSpPr>
          <p:nvPr>
            <p:ph type="body" sz="quarter" idx="11"/>
          </p:nvPr>
        </p:nvSpPr>
        <p:spPr/>
        <p:txBody>
          <a:bodyPr/>
          <a:lstStyle/>
          <a:p>
            <a:pPr eaLnBrk="1" hangingPunct="1">
              <a:spcBef>
                <a:spcPct val="0"/>
              </a:spcBef>
            </a:pPr>
            <a:r>
              <a:rPr lang="it-IT" altLang="en-US" b="1" dirty="0">
                <a:solidFill>
                  <a:srgbClr val="000000"/>
                </a:solidFill>
              </a:rPr>
              <a:t>Réponse: 20%</a:t>
            </a:r>
          </a:p>
          <a:p>
            <a:pPr eaLnBrk="1" hangingPunct="1">
              <a:spcBef>
                <a:spcPct val="0"/>
              </a:spcBef>
            </a:pPr>
            <a:endParaRPr lang="it-IT" altLang="en-US" b="1" dirty="0">
              <a:solidFill>
                <a:srgbClr val="000000"/>
              </a:solidFill>
            </a:endParaRPr>
          </a:p>
          <a:p>
            <a:pPr eaLnBrk="1" hangingPunct="1">
              <a:spcBef>
                <a:spcPct val="0"/>
              </a:spcBef>
            </a:pPr>
            <a:r>
              <a:rPr lang="fr-FR" altLang="en-US" b="1" dirty="0">
                <a:solidFill>
                  <a:srgbClr val="000000"/>
                </a:solidFill>
              </a:rPr>
              <a:t>Outre le sol, les plantes ont également besoin d'eau -</a:t>
            </a:r>
          </a:p>
          <a:p>
            <a:pPr eaLnBrk="1" hangingPunct="1">
              <a:spcBef>
                <a:spcPct val="0"/>
              </a:spcBef>
            </a:pPr>
            <a:r>
              <a:rPr lang="fr-FR" altLang="en-US" b="1" dirty="0">
                <a:solidFill>
                  <a:srgbClr val="000000"/>
                </a:solidFill>
              </a:rPr>
              <a:t>quelle proportion de la planète est désertique?</a:t>
            </a:r>
          </a:p>
          <a:p>
            <a:pPr eaLnBrk="1" hangingPunct="1">
              <a:spcBef>
                <a:spcPct val="0"/>
              </a:spcBef>
            </a:pPr>
            <a:endParaRPr lang="fr-FR" altLang="en-US" b="1" dirty="0">
              <a:solidFill>
                <a:srgbClr val="000000"/>
              </a:solidFill>
            </a:endParaRPr>
          </a:p>
          <a:p>
            <a:pPr eaLnBrk="1" hangingPunct="1">
              <a:spcBef>
                <a:spcPct val="0"/>
              </a:spcBef>
            </a:pPr>
            <a:endParaRPr lang="fr-FR" altLang="en-US" b="1" dirty="0">
              <a:solidFill>
                <a:srgbClr val="000000"/>
              </a:solidFill>
            </a:endParaRPr>
          </a:p>
          <a:p>
            <a:pPr eaLnBrk="1" hangingPunct="1">
              <a:spcBef>
                <a:spcPct val="0"/>
              </a:spcBef>
            </a:pPr>
            <a:r>
              <a:rPr lang="fr-FR" altLang="en-US" b="1" dirty="0">
                <a:solidFill>
                  <a:srgbClr val="000000"/>
                </a:solidFill>
              </a:rPr>
              <a:t>La couleur orange indique les zones où les précipitations annuelles moyennes sont inferieurs á 200 </a:t>
            </a:r>
            <a:r>
              <a:rPr lang="fr-FR" altLang="en-US" b="1" dirty="0" err="1">
                <a:solidFill>
                  <a:srgbClr val="000000"/>
                </a:solidFill>
              </a:rPr>
              <a:t>mm.</a:t>
            </a:r>
            <a:endParaRPr lang="fr-FR" altLang="en-US" b="1" dirty="0">
              <a:solidFill>
                <a:srgbClr val="000000"/>
              </a:solidFill>
            </a:endParaRPr>
          </a:p>
          <a:p>
            <a:pPr eaLnBrk="1" hangingPunct="1">
              <a:spcBef>
                <a:spcPct val="0"/>
              </a:spcBef>
            </a:pPr>
            <a:r>
              <a:rPr lang="fr-FR" altLang="en-US" b="1" dirty="0">
                <a:solidFill>
                  <a:srgbClr val="000000"/>
                </a:solidFill>
              </a:rPr>
              <a:t>Ce sont des déserts - trop secs pour faire pousser des cultures sans irrigation.</a:t>
            </a:r>
          </a:p>
          <a:p>
            <a:pPr eaLnBrk="1" hangingPunct="1">
              <a:spcBef>
                <a:spcPct val="0"/>
              </a:spcBef>
            </a:pPr>
            <a:r>
              <a:rPr lang="fr-FR" altLang="en-US" b="1" dirty="0">
                <a:solidFill>
                  <a:srgbClr val="000000"/>
                </a:solidFill>
              </a:rPr>
              <a:t>La couleur noire est la zone exclue par les questions précédentes.</a:t>
            </a:r>
          </a:p>
          <a:p>
            <a:pPr eaLnBrk="1" hangingPunct="1">
              <a:spcBef>
                <a:spcPct val="0"/>
              </a:spcBef>
            </a:pPr>
            <a:endParaRPr lang="fr-FR" altLang="en-US" b="1" dirty="0">
              <a:solidFill>
                <a:srgbClr val="000000"/>
              </a:solidFill>
            </a:endParaRPr>
          </a:p>
          <a:p>
            <a:pPr eaLnBrk="1" hangingPunct="1">
              <a:spcBef>
                <a:spcPct val="0"/>
              </a:spcBef>
            </a:pPr>
            <a:r>
              <a:rPr lang="fr-FR" altLang="en-US" b="1" dirty="0">
                <a:solidFill>
                  <a:srgbClr val="000000"/>
                </a:solidFill>
              </a:rPr>
              <a:t>… Nous devons réduire de 20%, ce qui représente environ 1 / 5ème - une grosse bouchée de notre pomme!</a:t>
            </a:r>
            <a:endParaRPr lang="it-IT" altLang="en-US" b="1" dirty="0">
              <a:solidFill>
                <a:srgbClr val="000000"/>
              </a:solidFill>
            </a:endParaRPr>
          </a:p>
          <a:p>
            <a:pPr eaLnBrk="1" hangingPunct="1">
              <a:spcBef>
                <a:spcPct val="0"/>
              </a:spcBef>
            </a:pPr>
            <a:endParaRPr lang="it-IT" altLang="fr-FR" b="1" dirty="0">
              <a:solidFill>
                <a:srgbClr val="000000"/>
              </a:solidFill>
            </a:endParaRPr>
          </a:p>
          <a:p>
            <a:pPr eaLnBrk="1" hangingPunct="1"/>
            <a:endParaRPr lang="fr-FR" altLang="fr-FR" sz="1200" b="1" dirty="0">
              <a:latin typeface="Verdana" panose="020B0604030504040204" pitchFamily="34" charset="0"/>
            </a:endParaRPr>
          </a:p>
        </p:txBody>
      </p:sp>
    </p:spTree>
    <p:extLst>
      <p:ext uri="{BB962C8B-B14F-4D97-AF65-F5344CB8AC3E}">
        <p14:creationId xmlns:p14="http://schemas.microsoft.com/office/powerpoint/2010/main" val="10249372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8EE1ACB-28A1-4BA0-BCA1-E28068BAD17D}" type="slidenum">
              <a:rPr lang="fr-BE" smtClean="0"/>
              <a:t>14</a:t>
            </a:fld>
            <a:endParaRPr lang="fr-BE"/>
          </a:p>
        </p:txBody>
      </p:sp>
      <p:sp>
        <p:nvSpPr>
          <p:cNvPr id="5" name="Notes Placeholder 4"/>
          <p:cNvSpPr>
            <a:spLocks noGrp="1"/>
          </p:cNvSpPr>
          <p:nvPr>
            <p:ph type="body" sz="quarter" idx="11"/>
          </p:nvPr>
        </p:nvSpPr>
        <p:spPr/>
        <p:txBody>
          <a:bodyPr/>
          <a:lstStyle/>
          <a:p>
            <a:pPr eaLnBrk="1" hangingPunct="1">
              <a:spcBef>
                <a:spcPct val="0"/>
              </a:spcBef>
            </a:pPr>
            <a:r>
              <a:rPr lang="it-IT" altLang="en-US" b="1" dirty="0">
                <a:solidFill>
                  <a:srgbClr val="000000"/>
                </a:solidFill>
              </a:rPr>
              <a:t>Réponse: 3%</a:t>
            </a:r>
          </a:p>
          <a:p>
            <a:pPr eaLnBrk="1" hangingPunct="1">
              <a:spcBef>
                <a:spcPct val="0"/>
              </a:spcBef>
            </a:pPr>
            <a:r>
              <a:rPr lang="fr-FR" altLang="en-US" b="1" dirty="0">
                <a:solidFill>
                  <a:srgbClr val="000000"/>
                </a:solidFill>
              </a:rPr>
              <a:t>Les plantes ont besoin d'une certaine profondeur de sol pour que leurs racines poussent</a:t>
            </a:r>
          </a:p>
          <a:p>
            <a:pPr eaLnBrk="1" hangingPunct="1">
              <a:spcBef>
                <a:spcPct val="0"/>
              </a:spcBef>
            </a:pPr>
            <a:r>
              <a:rPr lang="fr-FR" altLang="en-US" b="1" dirty="0">
                <a:solidFill>
                  <a:srgbClr val="000000"/>
                </a:solidFill>
              </a:rPr>
              <a:t>et pour stocker l'eau quand il ne pleut pas.</a:t>
            </a:r>
          </a:p>
          <a:p>
            <a:pPr eaLnBrk="1" hangingPunct="1">
              <a:spcBef>
                <a:spcPct val="0"/>
              </a:spcBef>
            </a:pPr>
            <a:endParaRPr lang="fr-FR" altLang="en-US" b="1" dirty="0">
              <a:solidFill>
                <a:srgbClr val="000000"/>
              </a:solidFill>
            </a:endParaRPr>
          </a:p>
          <a:p>
            <a:pPr eaLnBrk="1" hangingPunct="1">
              <a:spcBef>
                <a:spcPct val="0"/>
              </a:spcBef>
            </a:pPr>
            <a:r>
              <a:rPr lang="fr-FR" altLang="en-US" b="1" dirty="0">
                <a:solidFill>
                  <a:srgbClr val="000000"/>
                </a:solidFill>
              </a:rPr>
              <a:t>La couleur orange indique l'emplacement des sols peu profonds.</a:t>
            </a:r>
          </a:p>
          <a:p>
            <a:pPr eaLnBrk="1" hangingPunct="1">
              <a:spcBef>
                <a:spcPct val="0"/>
              </a:spcBef>
            </a:pPr>
            <a:r>
              <a:rPr lang="fr-FR" altLang="en-US" b="1" dirty="0">
                <a:solidFill>
                  <a:srgbClr val="000000"/>
                </a:solidFill>
              </a:rPr>
              <a:t>Souvent, les sols jeunes, la faible profondeur, la pierre ou des barrières à l’enracinement restreignent la culture.</a:t>
            </a:r>
          </a:p>
          <a:p>
            <a:pPr eaLnBrk="1" hangingPunct="1">
              <a:spcBef>
                <a:spcPct val="0"/>
              </a:spcBef>
            </a:pPr>
            <a:r>
              <a:rPr lang="fr-FR" altLang="en-US" b="1" dirty="0">
                <a:solidFill>
                  <a:srgbClr val="000000"/>
                </a:solidFill>
              </a:rPr>
              <a:t>La couleur noire est la zone exclue par les questions précédentes.</a:t>
            </a:r>
          </a:p>
          <a:p>
            <a:pPr eaLnBrk="1" hangingPunct="1">
              <a:spcBef>
                <a:spcPct val="0"/>
              </a:spcBef>
            </a:pPr>
            <a:endParaRPr lang="fr-FR" altLang="en-US" b="1" dirty="0">
              <a:solidFill>
                <a:srgbClr val="000000"/>
              </a:solidFill>
            </a:endParaRPr>
          </a:p>
          <a:p>
            <a:pPr eaLnBrk="1" hangingPunct="1">
              <a:spcBef>
                <a:spcPct val="0"/>
              </a:spcBef>
            </a:pPr>
            <a:r>
              <a:rPr lang="fr-FR" altLang="en-US" b="1" dirty="0">
                <a:solidFill>
                  <a:srgbClr val="000000"/>
                </a:solidFill>
              </a:rPr>
              <a:t>… Nous devons couper 3%, ce qui représente environ 1/30ème - une autre petite tranche de notre pomme.</a:t>
            </a:r>
            <a:endParaRPr lang="fr-BE" altLang="en-US" dirty="0"/>
          </a:p>
          <a:p>
            <a:pPr eaLnBrk="1" hangingPunct="1"/>
            <a:endParaRPr lang="fr-FR" altLang="fr-FR" sz="1200" b="1" dirty="0">
              <a:latin typeface="Verdana" panose="020B0604030504040204" pitchFamily="34" charset="0"/>
            </a:endParaRPr>
          </a:p>
        </p:txBody>
      </p:sp>
    </p:spTree>
    <p:extLst>
      <p:ext uri="{BB962C8B-B14F-4D97-AF65-F5344CB8AC3E}">
        <p14:creationId xmlns:p14="http://schemas.microsoft.com/office/powerpoint/2010/main" val="9689222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8EE1ACB-28A1-4BA0-BCA1-E28068BAD17D}" type="slidenum">
              <a:rPr lang="fr-BE" smtClean="0"/>
              <a:t>15</a:t>
            </a:fld>
            <a:endParaRPr lang="fr-BE"/>
          </a:p>
        </p:txBody>
      </p:sp>
      <p:sp>
        <p:nvSpPr>
          <p:cNvPr id="5" name="Notes Placeholder 4"/>
          <p:cNvSpPr>
            <a:spLocks noGrp="1"/>
          </p:cNvSpPr>
          <p:nvPr>
            <p:ph type="body" sz="quarter" idx="11"/>
          </p:nvPr>
        </p:nvSpPr>
        <p:spPr/>
        <p:txBody>
          <a:bodyPr/>
          <a:lstStyle/>
          <a:p>
            <a:pPr eaLnBrk="1" hangingPunct="1">
              <a:spcBef>
                <a:spcPct val="0"/>
              </a:spcBef>
            </a:pPr>
            <a:r>
              <a:rPr lang="it-IT" altLang="en-US" b="1" dirty="0">
                <a:solidFill>
                  <a:srgbClr val="000000"/>
                </a:solidFill>
              </a:rPr>
              <a:t>Réponse: 3%</a:t>
            </a:r>
          </a:p>
          <a:p>
            <a:pPr eaLnBrk="1" hangingPunct="1">
              <a:spcBef>
                <a:spcPct val="0"/>
              </a:spcBef>
            </a:pPr>
            <a:r>
              <a:rPr lang="fr-FR" altLang="en-US" b="1" dirty="0">
                <a:solidFill>
                  <a:srgbClr val="000000"/>
                </a:solidFill>
              </a:rPr>
              <a:t>Les plantes ne peuvent pas pousser si le sol contient trop de sodium, de chaux, de gypse, de silice ......</a:t>
            </a:r>
          </a:p>
          <a:p>
            <a:pPr eaLnBrk="1" hangingPunct="1">
              <a:spcBef>
                <a:spcPct val="0"/>
              </a:spcBef>
            </a:pPr>
            <a:endParaRPr lang="fr-FR" altLang="en-US" b="1" dirty="0">
              <a:solidFill>
                <a:srgbClr val="000000"/>
              </a:solidFill>
            </a:endParaRPr>
          </a:p>
          <a:p>
            <a:pPr eaLnBrk="1" hangingPunct="1">
              <a:spcBef>
                <a:spcPct val="0"/>
              </a:spcBef>
            </a:pPr>
            <a:r>
              <a:rPr lang="fr-FR" altLang="en-US" b="1" dirty="0">
                <a:solidFill>
                  <a:srgbClr val="000000"/>
                </a:solidFill>
              </a:rPr>
              <a:t>La couleur orange indique les zones où la présence de sels et d'autres composants restreint la croissance des cultures.</a:t>
            </a:r>
          </a:p>
          <a:p>
            <a:pPr eaLnBrk="1" hangingPunct="1">
              <a:spcBef>
                <a:spcPct val="0"/>
              </a:spcBef>
            </a:pPr>
            <a:r>
              <a:rPr lang="fr-FR" altLang="en-US" b="1" dirty="0">
                <a:solidFill>
                  <a:srgbClr val="000000"/>
                </a:solidFill>
              </a:rPr>
              <a:t>Cependant, certaines de ces zones peuvent être utilisées pour le pâturage et les produits non alimentaires tels que les olives.</a:t>
            </a:r>
          </a:p>
          <a:p>
            <a:pPr eaLnBrk="1" hangingPunct="1">
              <a:spcBef>
                <a:spcPct val="0"/>
              </a:spcBef>
            </a:pPr>
            <a:r>
              <a:rPr lang="fr-FR" altLang="en-US" b="1" dirty="0">
                <a:solidFill>
                  <a:srgbClr val="000000"/>
                </a:solidFill>
              </a:rPr>
              <a:t>La couleur noire est la zone exclue par les questions précédentes.</a:t>
            </a:r>
          </a:p>
          <a:p>
            <a:pPr eaLnBrk="1" hangingPunct="1">
              <a:spcBef>
                <a:spcPct val="0"/>
              </a:spcBef>
            </a:pPr>
            <a:endParaRPr lang="fr-FR" altLang="en-US" b="1" dirty="0">
              <a:solidFill>
                <a:srgbClr val="000000"/>
              </a:solidFill>
            </a:endParaRPr>
          </a:p>
          <a:p>
            <a:pPr eaLnBrk="1" hangingPunct="1">
              <a:spcBef>
                <a:spcPct val="0"/>
              </a:spcBef>
            </a:pPr>
            <a:r>
              <a:rPr lang="fr-FR" altLang="en-US" b="1" dirty="0">
                <a:solidFill>
                  <a:srgbClr val="000000"/>
                </a:solidFill>
              </a:rPr>
              <a:t>… Nous devons réduire de 3%, ce qui représente environ 1 / 30ème - encore une autre petite tranche de notre pomme.</a:t>
            </a:r>
            <a:endParaRPr lang="it-IT" altLang="en-US" b="1" dirty="0">
              <a:solidFill>
                <a:srgbClr val="000000"/>
              </a:solidFill>
            </a:endParaRPr>
          </a:p>
          <a:p>
            <a:pPr eaLnBrk="1" hangingPunct="1"/>
            <a:endParaRPr lang="fr-FR" altLang="fr-FR" sz="1200" b="1" dirty="0">
              <a:latin typeface="Verdana" panose="020B0604030504040204" pitchFamily="34" charset="0"/>
            </a:endParaRPr>
          </a:p>
        </p:txBody>
      </p:sp>
    </p:spTree>
    <p:extLst>
      <p:ext uri="{BB962C8B-B14F-4D97-AF65-F5344CB8AC3E}">
        <p14:creationId xmlns:p14="http://schemas.microsoft.com/office/powerpoint/2010/main" val="15184850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8EE1ACB-28A1-4BA0-BCA1-E28068BAD17D}" type="slidenum">
              <a:rPr lang="fr-BE" smtClean="0"/>
              <a:t>16</a:t>
            </a:fld>
            <a:endParaRPr lang="fr-BE"/>
          </a:p>
        </p:txBody>
      </p:sp>
      <p:sp>
        <p:nvSpPr>
          <p:cNvPr id="5" name="Notes Placeholder 4"/>
          <p:cNvSpPr>
            <a:spLocks noGrp="1"/>
          </p:cNvSpPr>
          <p:nvPr>
            <p:ph type="body" sz="quarter" idx="11"/>
          </p:nvPr>
        </p:nvSpPr>
        <p:spPr/>
        <p:txBody>
          <a:bodyPr/>
          <a:lstStyle/>
          <a:p>
            <a:pPr eaLnBrk="1" hangingPunct="1">
              <a:spcBef>
                <a:spcPct val="0"/>
              </a:spcBef>
            </a:pPr>
            <a:r>
              <a:rPr lang="it-IT" altLang="en-US" b="1" dirty="0">
                <a:solidFill>
                  <a:srgbClr val="000000"/>
                </a:solidFill>
              </a:rPr>
              <a:t>Réponse: 2%</a:t>
            </a:r>
          </a:p>
          <a:p>
            <a:pPr eaLnBrk="1" hangingPunct="1">
              <a:spcBef>
                <a:spcPct val="0"/>
              </a:spcBef>
            </a:pPr>
            <a:r>
              <a:rPr lang="fr-FR" altLang="en-US" b="1" dirty="0">
                <a:solidFill>
                  <a:srgbClr val="000000"/>
                </a:solidFill>
              </a:rPr>
              <a:t>Les sols sableux ne contiennent pas beaucoup de nutriments nécessaires aux cultures</a:t>
            </a:r>
          </a:p>
          <a:p>
            <a:pPr eaLnBrk="1" hangingPunct="1">
              <a:spcBef>
                <a:spcPct val="0"/>
              </a:spcBef>
            </a:pPr>
            <a:r>
              <a:rPr lang="fr-FR" altLang="en-US" b="1" dirty="0">
                <a:solidFill>
                  <a:srgbClr val="000000"/>
                </a:solidFill>
              </a:rPr>
              <a:t>et contrairement aux sols argileux, ne stockent pas l'eau quand il ne pleut pas.</a:t>
            </a:r>
          </a:p>
          <a:p>
            <a:pPr eaLnBrk="1" hangingPunct="1">
              <a:spcBef>
                <a:spcPct val="0"/>
              </a:spcBef>
            </a:pPr>
            <a:endParaRPr lang="fr-FR" altLang="en-US" b="1" dirty="0">
              <a:solidFill>
                <a:srgbClr val="000000"/>
              </a:solidFill>
            </a:endParaRPr>
          </a:p>
          <a:p>
            <a:pPr eaLnBrk="1" hangingPunct="1">
              <a:spcBef>
                <a:spcPct val="0"/>
              </a:spcBef>
            </a:pPr>
            <a:r>
              <a:rPr lang="fr-FR" altLang="en-US" b="1" dirty="0">
                <a:solidFill>
                  <a:srgbClr val="000000"/>
                </a:solidFill>
              </a:rPr>
              <a:t>La couleur orange indique des sols sableux dans les climats secs. Ces sols drainants libres peuvent causer des problèmes pendant les saisons sèches et les sécheresses.</a:t>
            </a:r>
          </a:p>
          <a:p>
            <a:pPr eaLnBrk="1" hangingPunct="1">
              <a:spcBef>
                <a:spcPct val="0"/>
              </a:spcBef>
            </a:pPr>
            <a:r>
              <a:rPr lang="fr-FR" altLang="en-US" b="1" dirty="0">
                <a:solidFill>
                  <a:srgbClr val="000000"/>
                </a:solidFill>
              </a:rPr>
              <a:t>La couleur noire est la zone exclue par les questions précédentes.</a:t>
            </a:r>
          </a:p>
          <a:p>
            <a:pPr eaLnBrk="1" hangingPunct="1">
              <a:spcBef>
                <a:spcPct val="0"/>
              </a:spcBef>
            </a:pPr>
            <a:endParaRPr lang="fr-FR" altLang="en-US" b="1" dirty="0">
              <a:solidFill>
                <a:srgbClr val="000000"/>
              </a:solidFill>
            </a:endParaRPr>
          </a:p>
          <a:p>
            <a:pPr eaLnBrk="1" hangingPunct="1">
              <a:spcBef>
                <a:spcPct val="0"/>
              </a:spcBef>
            </a:pPr>
            <a:r>
              <a:rPr lang="fr-FR" altLang="en-US" b="1" dirty="0">
                <a:solidFill>
                  <a:srgbClr val="000000"/>
                </a:solidFill>
              </a:rPr>
              <a:t>… Nous devons couper 2%, ce qui représente environ 1 / 50e - une autre petite tranche de notre pomme.</a:t>
            </a:r>
            <a:endParaRPr lang="it-IT" altLang="en-US" b="1" dirty="0">
              <a:solidFill>
                <a:srgbClr val="000000"/>
              </a:solidFill>
            </a:endParaRPr>
          </a:p>
          <a:p>
            <a:pPr eaLnBrk="1" hangingPunct="1"/>
            <a:endParaRPr lang="fr-FR" altLang="fr-FR" sz="1200" b="1" dirty="0">
              <a:latin typeface="Verdana" panose="020B0604030504040204" pitchFamily="34" charset="0"/>
            </a:endParaRPr>
          </a:p>
        </p:txBody>
      </p:sp>
    </p:spTree>
    <p:extLst>
      <p:ext uri="{BB962C8B-B14F-4D97-AF65-F5344CB8AC3E}">
        <p14:creationId xmlns:p14="http://schemas.microsoft.com/office/powerpoint/2010/main" val="32981267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8EE1ACB-28A1-4BA0-BCA1-E28068BAD17D}" type="slidenum">
              <a:rPr lang="fr-BE" smtClean="0"/>
              <a:t>17</a:t>
            </a:fld>
            <a:endParaRPr lang="fr-BE"/>
          </a:p>
        </p:txBody>
      </p:sp>
      <p:sp>
        <p:nvSpPr>
          <p:cNvPr id="5" name="Notes Placeholder 4"/>
          <p:cNvSpPr>
            <a:spLocks noGrp="1"/>
          </p:cNvSpPr>
          <p:nvPr>
            <p:ph type="body" sz="quarter" idx="11"/>
          </p:nvPr>
        </p:nvSpPr>
        <p:spPr/>
        <p:txBody>
          <a:bodyPr/>
          <a:lstStyle/>
          <a:p>
            <a:pPr eaLnBrk="1" hangingPunct="1">
              <a:spcBef>
                <a:spcPct val="0"/>
              </a:spcBef>
            </a:pPr>
            <a:r>
              <a:rPr lang="it-IT" altLang="en-US" b="1" dirty="0">
                <a:solidFill>
                  <a:srgbClr val="000000"/>
                </a:solidFill>
              </a:rPr>
              <a:t>Réponse: 10%</a:t>
            </a:r>
          </a:p>
          <a:p>
            <a:pPr eaLnBrk="1" hangingPunct="1">
              <a:spcBef>
                <a:spcPct val="0"/>
              </a:spcBef>
            </a:pPr>
            <a:r>
              <a:rPr lang="fr-FR" altLang="en-US" b="1" dirty="0">
                <a:solidFill>
                  <a:srgbClr val="000000"/>
                </a:solidFill>
              </a:rPr>
              <a:t>Les forêts fournissent du bois, stockent le carbone et fournissent des habitats importants que nous devons préserver. De nombreux sols forestiers ne conviennent pas non plus à une production alimentaire intensive.</a:t>
            </a:r>
          </a:p>
          <a:p>
            <a:pPr eaLnBrk="1" hangingPunct="1">
              <a:spcBef>
                <a:spcPct val="0"/>
              </a:spcBef>
            </a:pPr>
            <a:endParaRPr lang="fr-FR" altLang="en-US" b="1" dirty="0">
              <a:solidFill>
                <a:srgbClr val="000000"/>
              </a:solidFill>
            </a:endParaRPr>
          </a:p>
          <a:p>
            <a:pPr eaLnBrk="1" hangingPunct="1">
              <a:spcBef>
                <a:spcPct val="0"/>
              </a:spcBef>
            </a:pPr>
            <a:r>
              <a:rPr lang="fr-FR" altLang="en-US" b="1" dirty="0">
                <a:solidFill>
                  <a:srgbClr val="000000"/>
                </a:solidFill>
              </a:rPr>
              <a:t>La couleur orange indique les zones sous les forêts de conifères tempérées avec des sols généralement acides.</a:t>
            </a:r>
          </a:p>
          <a:p>
            <a:pPr eaLnBrk="1" hangingPunct="1">
              <a:spcBef>
                <a:spcPct val="0"/>
              </a:spcBef>
            </a:pPr>
            <a:r>
              <a:rPr lang="fr-FR" altLang="en-US" b="1" dirty="0">
                <a:solidFill>
                  <a:srgbClr val="000000"/>
                </a:solidFill>
              </a:rPr>
              <a:t>La couleur noire est la zone exclue par les questions précédentes.</a:t>
            </a:r>
          </a:p>
          <a:p>
            <a:pPr eaLnBrk="1" hangingPunct="1">
              <a:spcBef>
                <a:spcPct val="0"/>
              </a:spcBef>
            </a:pPr>
            <a:endParaRPr lang="fr-FR" altLang="en-US" b="1" dirty="0">
              <a:solidFill>
                <a:srgbClr val="000000"/>
              </a:solidFill>
            </a:endParaRPr>
          </a:p>
          <a:p>
            <a:pPr eaLnBrk="1" hangingPunct="1">
              <a:spcBef>
                <a:spcPct val="0"/>
              </a:spcBef>
            </a:pPr>
            <a:endParaRPr lang="fr-FR" altLang="en-US" b="1" dirty="0">
              <a:solidFill>
                <a:srgbClr val="000000"/>
              </a:solidFill>
            </a:endParaRPr>
          </a:p>
          <a:p>
            <a:pPr eaLnBrk="1" hangingPunct="1">
              <a:spcBef>
                <a:spcPct val="0"/>
              </a:spcBef>
            </a:pPr>
            <a:r>
              <a:rPr lang="fr-FR" altLang="en-US" b="1" dirty="0">
                <a:solidFill>
                  <a:srgbClr val="000000"/>
                </a:solidFill>
              </a:rPr>
              <a:t>… Nous devons réduire de 10%, ce qui représente un 1 / 10e - plus que ce que les gens pensent.</a:t>
            </a:r>
            <a:endParaRPr lang="fr-BE" altLang="en-US" dirty="0"/>
          </a:p>
          <a:p>
            <a:pPr eaLnBrk="1" hangingPunct="1"/>
            <a:endParaRPr lang="fr-FR" altLang="fr-FR" sz="1200" b="1" dirty="0">
              <a:latin typeface="Verdana" panose="020B0604030504040204" pitchFamily="34" charset="0"/>
            </a:endParaRPr>
          </a:p>
        </p:txBody>
      </p:sp>
    </p:spTree>
    <p:extLst>
      <p:ext uri="{BB962C8B-B14F-4D97-AF65-F5344CB8AC3E}">
        <p14:creationId xmlns:p14="http://schemas.microsoft.com/office/powerpoint/2010/main" val="25641656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8EE1ACB-28A1-4BA0-BCA1-E28068BAD17D}" type="slidenum">
              <a:rPr lang="fr-BE" smtClean="0"/>
              <a:t>18</a:t>
            </a:fld>
            <a:endParaRPr lang="fr-BE"/>
          </a:p>
        </p:txBody>
      </p:sp>
      <p:sp>
        <p:nvSpPr>
          <p:cNvPr id="5" name="Notes Placeholder 4"/>
          <p:cNvSpPr>
            <a:spLocks noGrp="1"/>
          </p:cNvSpPr>
          <p:nvPr>
            <p:ph type="body" sz="quarter" idx="11"/>
          </p:nvPr>
        </p:nvSpPr>
        <p:spPr/>
        <p:txBody>
          <a:bodyPr/>
          <a:lstStyle/>
          <a:p>
            <a:pPr eaLnBrk="1" hangingPunct="1">
              <a:spcBef>
                <a:spcPct val="0"/>
              </a:spcBef>
            </a:pPr>
            <a:r>
              <a:rPr lang="it-IT" altLang="en-US" b="1" dirty="0">
                <a:solidFill>
                  <a:srgbClr val="000000"/>
                </a:solidFill>
              </a:rPr>
              <a:t>Réponse: 2%</a:t>
            </a:r>
          </a:p>
          <a:p>
            <a:pPr eaLnBrk="1" hangingPunct="1">
              <a:spcBef>
                <a:spcPct val="0"/>
              </a:spcBef>
            </a:pPr>
            <a:r>
              <a:rPr lang="fr-FR" altLang="en-US" b="1" dirty="0">
                <a:solidFill>
                  <a:srgbClr val="000000"/>
                </a:solidFill>
              </a:rPr>
              <a:t>La plupart des plantes ne peuvent pas pousser si le sol est très humide pendant de longues périodes. Les tourbières sont des habitats importants et stockent du carbone.</a:t>
            </a:r>
          </a:p>
          <a:p>
            <a:pPr eaLnBrk="1" hangingPunct="1">
              <a:spcBef>
                <a:spcPct val="0"/>
              </a:spcBef>
            </a:pPr>
            <a:endParaRPr lang="fr-FR" altLang="en-US" b="1" dirty="0">
              <a:solidFill>
                <a:srgbClr val="000000"/>
              </a:solidFill>
            </a:endParaRPr>
          </a:p>
          <a:p>
            <a:pPr eaLnBrk="1" hangingPunct="1">
              <a:spcBef>
                <a:spcPct val="0"/>
              </a:spcBef>
            </a:pPr>
            <a:r>
              <a:rPr lang="fr-FR" altLang="en-US" b="1" dirty="0">
                <a:solidFill>
                  <a:srgbClr val="000000"/>
                </a:solidFill>
              </a:rPr>
              <a:t>La couleur orange indique des sols qui sont en permanence gorgés d'eau ou saturés d'eau pendant des périodes de temps importantes. Un drainage est nécessaire pour cultiver des cultures sur ces sols. Cependant, un bon nombre de ces zones est important d</a:t>
            </a:r>
            <a:r>
              <a:rPr lang="fr-FR" altLang="it-IT" b="1" dirty="0">
                <a:solidFill>
                  <a:srgbClr val="000000"/>
                </a:solidFill>
              </a:rPr>
              <a:t>’</a:t>
            </a:r>
            <a:r>
              <a:rPr lang="fr-FR" altLang="en-US" b="1" dirty="0">
                <a:solidFill>
                  <a:srgbClr val="000000"/>
                </a:solidFill>
              </a:rPr>
              <a:t>un point de vue écologique.</a:t>
            </a:r>
          </a:p>
          <a:p>
            <a:pPr eaLnBrk="1" hangingPunct="1">
              <a:spcBef>
                <a:spcPct val="0"/>
              </a:spcBef>
            </a:pPr>
            <a:r>
              <a:rPr lang="fr-FR" altLang="en-US" b="1" dirty="0">
                <a:solidFill>
                  <a:srgbClr val="000000"/>
                </a:solidFill>
              </a:rPr>
              <a:t>La couleur noire est la zone exclue par les questions précédentes.</a:t>
            </a:r>
          </a:p>
          <a:p>
            <a:pPr eaLnBrk="1" hangingPunct="1">
              <a:spcBef>
                <a:spcPct val="0"/>
              </a:spcBef>
            </a:pPr>
            <a:endParaRPr lang="fr-FR" altLang="en-US" b="1" dirty="0">
              <a:solidFill>
                <a:srgbClr val="000000"/>
              </a:solidFill>
            </a:endParaRPr>
          </a:p>
          <a:p>
            <a:pPr eaLnBrk="1" hangingPunct="1">
              <a:spcBef>
                <a:spcPct val="0"/>
              </a:spcBef>
            </a:pPr>
            <a:r>
              <a:rPr lang="fr-FR" altLang="en-US" b="1" dirty="0">
                <a:solidFill>
                  <a:srgbClr val="000000"/>
                </a:solidFill>
              </a:rPr>
              <a:t>… Nous devons réduire de 2%, ce qui représente environ 1 / 50e - une autre petite tranche mais localement, cela peut être vraiment important.</a:t>
            </a:r>
            <a:endParaRPr lang="fr-BE" altLang="en-US" dirty="0"/>
          </a:p>
          <a:p>
            <a:pPr eaLnBrk="1" hangingPunct="1"/>
            <a:endParaRPr lang="fr-FR" altLang="fr-FR" sz="1200" b="1" dirty="0">
              <a:latin typeface="Verdana" panose="020B0604030504040204" pitchFamily="34" charset="0"/>
            </a:endParaRPr>
          </a:p>
        </p:txBody>
      </p:sp>
    </p:spTree>
    <p:extLst>
      <p:ext uri="{BB962C8B-B14F-4D97-AF65-F5344CB8AC3E}">
        <p14:creationId xmlns:p14="http://schemas.microsoft.com/office/powerpoint/2010/main" val="35208796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8EE1ACB-28A1-4BA0-BCA1-E28068BAD17D}" type="slidenum">
              <a:rPr lang="fr-BE" smtClean="0"/>
              <a:t>19</a:t>
            </a:fld>
            <a:endParaRPr lang="fr-BE"/>
          </a:p>
        </p:txBody>
      </p:sp>
      <p:sp>
        <p:nvSpPr>
          <p:cNvPr id="5" name="Notes Placeholder 4"/>
          <p:cNvSpPr>
            <a:spLocks noGrp="1"/>
          </p:cNvSpPr>
          <p:nvPr>
            <p:ph type="body" sz="quarter" idx="11"/>
          </p:nvPr>
        </p:nvSpPr>
        <p:spPr/>
        <p:txBody>
          <a:bodyPr/>
          <a:lstStyle/>
          <a:p>
            <a:pPr eaLnBrk="1" hangingPunct="1">
              <a:spcBef>
                <a:spcPct val="0"/>
              </a:spcBef>
            </a:pPr>
            <a:r>
              <a:rPr lang="it-IT" altLang="en-US" b="1" dirty="0">
                <a:solidFill>
                  <a:srgbClr val="000000"/>
                </a:solidFill>
              </a:rPr>
              <a:t>Réponse: 10%</a:t>
            </a:r>
          </a:p>
          <a:p>
            <a:pPr eaLnBrk="1" hangingPunct="1">
              <a:spcBef>
                <a:spcPct val="0"/>
              </a:spcBef>
            </a:pPr>
            <a:r>
              <a:rPr lang="fr-FR" altLang="en-US" b="1" dirty="0">
                <a:solidFill>
                  <a:srgbClr val="000000"/>
                </a:solidFill>
              </a:rPr>
              <a:t>De nombreux sols tropicaux sont très acides, contiennent de grandes quantités d'aluminium et de fer, de faibles quantités de matière organique et de nutriments, ce qui rend la culture alimentaire difficile.</a:t>
            </a:r>
          </a:p>
          <a:p>
            <a:pPr eaLnBrk="1" hangingPunct="1">
              <a:spcBef>
                <a:spcPct val="0"/>
              </a:spcBef>
            </a:pPr>
            <a:endParaRPr lang="fr-FR" altLang="en-US" b="1" dirty="0">
              <a:solidFill>
                <a:srgbClr val="000000"/>
              </a:solidFill>
            </a:endParaRPr>
          </a:p>
          <a:p>
            <a:pPr eaLnBrk="1" hangingPunct="1">
              <a:spcBef>
                <a:spcPct val="0"/>
              </a:spcBef>
            </a:pPr>
            <a:r>
              <a:rPr lang="fr-FR" altLang="en-US" b="1" dirty="0">
                <a:solidFill>
                  <a:srgbClr val="000000"/>
                </a:solidFill>
              </a:rPr>
              <a:t>… Nous devons réduire de 10%, ce qui représente 1 / 10ème - une autre grosse bouchée de la pomme. Les cultures peuvent être cultivées dans ces sols, mais une gestion prudente est nécessaire pour prévenir l'érosion et la perte de nutriments.</a:t>
            </a:r>
            <a:endParaRPr lang="fr-BE" altLang="en-US" dirty="0"/>
          </a:p>
          <a:p>
            <a:pPr eaLnBrk="1" hangingPunct="1"/>
            <a:endParaRPr lang="fr-FR" altLang="fr-FR" sz="1200" b="1" dirty="0">
              <a:latin typeface="Verdana" panose="020B0604030504040204" pitchFamily="34" charset="0"/>
            </a:endParaRPr>
          </a:p>
        </p:txBody>
      </p:sp>
    </p:spTree>
    <p:extLst>
      <p:ext uri="{BB962C8B-B14F-4D97-AF65-F5344CB8AC3E}">
        <p14:creationId xmlns:p14="http://schemas.microsoft.com/office/powerpoint/2010/main" val="35402770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8EE1ACB-28A1-4BA0-BCA1-E28068BAD17D}" type="slidenum">
              <a:rPr lang="fr-BE" smtClean="0"/>
              <a:t>20</a:t>
            </a:fld>
            <a:endParaRPr lang="fr-BE"/>
          </a:p>
        </p:txBody>
      </p:sp>
      <p:sp>
        <p:nvSpPr>
          <p:cNvPr id="5" name="Notes Placeholder 4"/>
          <p:cNvSpPr>
            <a:spLocks noGrp="1"/>
          </p:cNvSpPr>
          <p:nvPr>
            <p:ph type="body" sz="quarter" idx="11"/>
          </p:nvPr>
        </p:nvSpPr>
        <p:spPr/>
        <p:txBody>
          <a:bodyPr/>
          <a:lstStyle/>
          <a:p>
            <a:r>
              <a:rPr lang="fr-FR" altLang="en-US" dirty="0"/>
              <a:t>Comme vous pouvez le voir, en Europe, nous avons beaucoup de chance.</a:t>
            </a:r>
          </a:p>
          <a:p>
            <a:r>
              <a:rPr lang="fr-FR" altLang="en-US" dirty="0"/>
              <a:t>Cependant, la situation dans d'autres parties du monde n'est pas aussi bonne.</a:t>
            </a:r>
            <a:endParaRPr lang="fr-BE" altLang="en-US" dirty="0"/>
          </a:p>
          <a:p>
            <a:pPr eaLnBrk="1" hangingPunct="1"/>
            <a:endParaRPr lang="fr-FR" altLang="fr-FR" sz="1200" b="1" dirty="0">
              <a:latin typeface="Verdana" panose="020B0604030504040204" pitchFamily="34" charset="0"/>
            </a:endParaRPr>
          </a:p>
        </p:txBody>
      </p:sp>
    </p:spTree>
    <p:extLst>
      <p:ext uri="{BB962C8B-B14F-4D97-AF65-F5344CB8AC3E}">
        <p14:creationId xmlns:p14="http://schemas.microsoft.com/office/powerpoint/2010/main" val="11197922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8EE1ACB-28A1-4BA0-BCA1-E28068BAD17D}" type="slidenum">
              <a:rPr lang="fr-BE" smtClean="0"/>
              <a:t>21</a:t>
            </a:fld>
            <a:endParaRPr lang="fr-BE"/>
          </a:p>
        </p:txBody>
      </p:sp>
    </p:spTree>
    <p:extLst>
      <p:ext uri="{BB962C8B-B14F-4D97-AF65-F5344CB8AC3E}">
        <p14:creationId xmlns:p14="http://schemas.microsoft.com/office/powerpoint/2010/main" val="2088717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8EE1ACB-28A1-4BA0-BCA1-E28068BAD17D}" type="slidenum">
              <a:rPr lang="fr-BE" smtClean="0"/>
              <a:t>3</a:t>
            </a:fld>
            <a:endParaRPr lang="fr-BE"/>
          </a:p>
        </p:txBody>
      </p:sp>
    </p:spTree>
    <p:extLst>
      <p:ext uri="{BB962C8B-B14F-4D97-AF65-F5344CB8AC3E}">
        <p14:creationId xmlns:p14="http://schemas.microsoft.com/office/powerpoint/2010/main" val="10366536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8EE1ACB-28A1-4BA0-BCA1-E28068BAD17D}" type="slidenum">
              <a:rPr lang="fr-BE" smtClean="0"/>
              <a:t>22</a:t>
            </a:fld>
            <a:endParaRPr lang="fr-BE"/>
          </a:p>
        </p:txBody>
      </p:sp>
    </p:spTree>
    <p:extLst>
      <p:ext uri="{BB962C8B-B14F-4D97-AF65-F5344CB8AC3E}">
        <p14:creationId xmlns:p14="http://schemas.microsoft.com/office/powerpoint/2010/main" val="1722754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8EE1ACB-28A1-4BA0-BCA1-E28068BAD17D}" type="slidenum">
              <a:rPr lang="fr-BE" smtClean="0"/>
              <a:t>23</a:t>
            </a:fld>
            <a:endParaRPr lang="fr-BE"/>
          </a:p>
        </p:txBody>
      </p:sp>
    </p:spTree>
    <p:extLst>
      <p:ext uri="{BB962C8B-B14F-4D97-AF65-F5344CB8AC3E}">
        <p14:creationId xmlns:p14="http://schemas.microsoft.com/office/powerpoint/2010/main" val="19038929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8EE1ACB-28A1-4BA0-BCA1-E28068BAD17D}" type="slidenum">
              <a:rPr lang="fr-BE" smtClean="0"/>
              <a:t>24</a:t>
            </a:fld>
            <a:endParaRPr lang="fr-BE"/>
          </a:p>
        </p:txBody>
      </p:sp>
    </p:spTree>
    <p:extLst>
      <p:ext uri="{BB962C8B-B14F-4D97-AF65-F5344CB8AC3E}">
        <p14:creationId xmlns:p14="http://schemas.microsoft.com/office/powerpoint/2010/main" val="7788990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E1ACB-28A1-4BA0-BCA1-E28068BAD17D}"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78848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EE1ACB-28A1-4BA0-BCA1-E28068BAD17D}"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57169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8EE1ACB-28A1-4BA0-BCA1-E28068BAD17D}" type="slidenum">
              <a:rPr lang="fr-BE" smtClean="0"/>
              <a:t>27</a:t>
            </a:fld>
            <a:endParaRPr lang="fr-BE"/>
          </a:p>
        </p:txBody>
      </p:sp>
    </p:spTree>
    <p:extLst>
      <p:ext uri="{BB962C8B-B14F-4D97-AF65-F5344CB8AC3E}">
        <p14:creationId xmlns:p14="http://schemas.microsoft.com/office/powerpoint/2010/main" val="38947794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8EE1ACB-28A1-4BA0-BCA1-E28068BAD17D}" type="slidenum">
              <a:rPr lang="fr-BE" smtClean="0"/>
              <a:t>28</a:t>
            </a:fld>
            <a:endParaRPr lang="fr-BE"/>
          </a:p>
        </p:txBody>
      </p:sp>
    </p:spTree>
    <p:extLst>
      <p:ext uri="{BB962C8B-B14F-4D97-AF65-F5344CB8AC3E}">
        <p14:creationId xmlns:p14="http://schemas.microsoft.com/office/powerpoint/2010/main" val="7069543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altLang="fr-FR" dirty="0"/>
              <a:t>Delete/update as appropriate</a:t>
            </a:r>
            <a:endParaRPr lang="en-GB" altLang="fr-FR" dirty="0"/>
          </a:p>
          <a:p>
            <a:endParaRPr lang="en-GB" dirty="0"/>
          </a:p>
        </p:txBody>
      </p:sp>
      <p:sp>
        <p:nvSpPr>
          <p:cNvPr id="4" name="Slide Number Placeholder 3"/>
          <p:cNvSpPr>
            <a:spLocks noGrp="1"/>
          </p:cNvSpPr>
          <p:nvPr>
            <p:ph type="sldNum" sz="quarter" idx="5"/>
          </p:nvPr>
        </p:nvSpPr>
        <p:spPr/>
        <p:txBody>
          <a:bodyPr/>
          <a:lstStyle/>
          <a:p>
            <a:fld id="{F8EE1ACB-28A1-4BA0-BCA1-E28068BAD17D}" type="slidenum">
              <a:rPr lang="fr-BE" smtClean="0"/>
              <a:t>29</a:t>
            </a:fld>
            <a:endParaRPr lang="fr-BE"/>
          </a:p>
        </p:txBody>
      </p:sp>
    </p:spTree>
    <p:extLst>
      <p:ext uri="{BB962C8B-B14F-4D97-AF65-F5344CB8AC3E}">
        <p14:creationId xmlns:p14="http://schemas.microsoft.com/office/powerpoint/2010/main" val="2723075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GB" dirty="0">
                <a:solidFill>
                  <a:schemeClr val="accent3"/>
                </a:solidFill>
                <a:latin typeface="Arial" panose="020B0604020202020204" pitchFamily="34" charset="0"/>
                <a:cs typeface="Arial" panose="020B0604020202020204" pitchFamily="34" charset="0"/>
              </a:rPr>
            </a:br>
            <a:endParaRPr lang="en-GB" dirty="0"/>
          </a:p>
        </p:txBody>
      </p:sp>
    </p:spTree>
    <p:extLst>
      <p:ext uri="{BB962C8B-B14F-4D97-AF65-F5344CB8AC3E}">
        <p14:creationId xmlns:p14="http://schemas.microsoft.com/office/powerpoint/2010/main" val="17612566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ltLang="en-US" b="1" dirty="0">
                <a:latin typeface="Verdana" panose="020B0604030504040204" pitchFamily="34" charset="0"/>
              </a:rPr>
              <a:t>Essayez d'imaginer que notre planète Terre… est une pomme!</a:t>
            </a:r>
            <a:endParaRPr lang="en-GB" altLang="fr-FR" b="1" dirty="0">
              <a:solidFill>
                <a:schemeClr val="tx2"/>
              </a:solidFill>
              <a:latin typeface="Verdana" panose="020B0604030504040204" pitchFamily="34" charset="0"/>
            </a:endParaRPr>
          </a:p>
        </p:txBody>
      </p:sp>
      <p:sp>
        <p:nvSpPr>
          <p:cNvPr id="4" name="Slide Number Placeholder 3"/>
          <p:cNvSpPr>
            <a:spLocks noGrp="1"/>
          </p:cNvSpPr>
          <p:nvPr>
            <p:ph type="sldNum" sz="quarter" idx="5"/>
          </p:nvPr>
        </p:nvSpPr>
        <p:spPr/>
        <p:txBody>
          <a:bodyPr/>
          <a:lstStyle/>
          <a:p>
            <a:fld id="{F8EE1ACB-28A1-4BA0-BCA1-E28068BAD17D}" type="slidenum">
              <a:rPr lang="fr-BE" smtClean="0"/>
              <a:t>6</a:t>
            </a:fld>
            <a:endParaRPr lang="fr-BE"/>
          </a:p>
        </p:txBody>
      </p:sp>
    </p:spTree>
    <p:extLst>
      <p:ext uri="{BB962C8B-B14F-4D97-AF65-F5344CB8AC3E}">
        <p14:creationId xmlns:p14="http://schemas.microsoft.com/office/powerpoint/2010/main" val="4027058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fr-FR" altLang="en-US" b="1" dirty="0">
                <a:solidFill>
                  <a:srgbClr val="000000"/>
                </a:solidFill>
              </a:rPr>
              <a:t>66% de la planète Terre est recouverte d'eau.</a:t>
            </a:r>
          </a:p>
          <a:p>
            <a:pPr eaLnBrk="1" hangingPunct="1">
              <a:spcBef>
                <a:spcPct val="0"/>
              </a:spcBef>
            </a:pPr>
            <a:r>
              <a:rPr lang="fr-FR" altLang="en-US" b="1" dirty="0">
                <a:solidFill>
                  <a:srgbClr val="000000"/>
                </a:solidFill>
              </a:rPr>
              <a:t>Cela signifie qu'environ un </a:t>
            </a:r>
            <a:r>
              <a:rPr lang="fr-FR" altLang="en-US" b="1" dirty="0">
                <a:solidFill>
                  <a:srgbClr val="FF0000"/>
                </a:solidFill>
              </a:rPr>
              <a:t>tiers </a:t>
            </a:r>
            <a:r>
              <a:rPr lang="fr-FR" altLang="en-US" b="1" dirty="0">
                <a:solidFill>
                  <a:srgbClr val="000000"/>
                </a:solidFill>
              </a:rPr>
              <a:t>seulement de la planète est « terrestre » ou en surface!</a:t>
            </a:r>
            <a:endParaRPr lang="fr-BE" altLang="en-US" dirty="0"/>
          </a:p>
          <a:p>
            <a:endParaRPr lang="en-IE" dirty="0"/>
          </a:p>
        </p:txBody>
      </p:sp>
      <p:sp>
        <p:nvSpPr>
          <p:cNvPr id="4" name="Slide Number Placeholder 3"/>
          <p:cNvSpPr>
            <a:spLocks noGrp="1"/>
          </p:cNvSpPr>
          <p:nvPr>
            <p:ph type="sldNum" sz="quarter" idx="5"/>
          </p:nvPr>
        </p:nvSpPr>
        <p:spPr/>
        <p:txBody>
          <a:bodyPr/>
          <a:lstStyle/>
          <a:p>
            <a:fld id="{F8EE1ACB-28A1-4BA0-BCA1-E28068BAD17D}" type="slidenum">
              <a:rPr lang="fr-BE" smtClean="0"/>
              <a:t>7</a:t>
            </a:fld>
            <a:endParaRPr lang="fr-BE"/>
          </a:p>
        </p:txBody>
      </p:sp>
    </p:spTree>
    <p:extLst>
      <p:ext uri="{BB962C8B-B14F-4D97-AF65-F5344CB8AC3E}">
        <p14:creationId xmlns:p14="http://schemas.microsoft.com/office/powerpoint/2010/main" val="3372980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endParaRPr lang="en-US" altLang="fr-FR" dirty="0">
              <a:solidFill>
                <a:srgbClr val="000000"/>
              </a:solidFill>
            </a:endParaRPr>
          </a:p>
        </p:txBody>
      </p:sp>
      <p:sp>
        <p:nvSpPr>
          <p:cNvPr id="4" name="Slide Number Placeholder 3"/>
          <p:cNvSpPr>
            <a:spLocks noGrp="1"/>
          </p:cNvSpPr>
          <p:nvPr>
            <p:ph type="sldNum" sz="quarter" idx="5"/>
          </p:nvPr>
        </p:nvSpPr>
        <p:spPr/>
        <p:txBody>
          <a:bodyPr/>
          <a:lstStyle/>
          <a:p>
            <a:fld id="{F8EE1ACB-28A1-4BA0-BCA1-E28068BAD17D}" type="slidenum">
              <a:rPr lang="fr-BE" smtClean="0"/>
              <a:t>8</a:t>
            </a:fld>
            <a:endParaRPr lang="fr-BE"/>
          </a:p>
        </p:txBody>
      </p:sp>
    </p:spTree>
    <p:extLst>
      <p:ext uri="{BB962C8B-B14F-4D97-AF65-F5344CB8AC3E}">
        <p14:creationId xmlns:p14="http://schemas.microsoft.com/office/powerpoint/2010/main" val="1060176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8EE1ACB-28A1-4BA0-BCA1-E28068BAD17D}" type="slidenum">
              <a:rPr lang="fr-BE" smtClean="0"/>
              <a:t>9</a:t>
            </a:fld>
            <a:endParaRPr lang="fr-BE"/>
          </a:p>
        </p:txBody>
      </p:sp>
      <p:sp>
        <p:nvSpPr>
          <p:cNvPr id="5" name="Notes Placeholder 4"/>
          <p:cNvSpPr>
            <a:spLocks noGrp="1"/>
          </p:cNvSpPr>
          <p:nvPr>
            <p:ph type="body" sz="quarter" idx="11"/>
          </p:nvPr>
        </p:nvSpPr>
        <p:spPr/>
        <p:txBody>
          <a:bodyPr/>
          <a:lstStyle/>
          <a:p>
            <a:pPr eaLnBrk="1" hangingPunct="1"/>
            <a:r>
              <a:rPr lang="it-IT" altLang="en-US" sz="1200" b="1" dirty="0">
                <a:solidFill>
                  <a:srgbClr val="000000"/>
                </a:solidFill>
              </a:rPr>
              <a:t>Réponse: 15% </a:t>
            </a:r>
          </a:p>
          <a:p>
            <a:pPr eaLnBrk="1" hangingPunct="1"/>
            <a:endParaRPr lang="it-IT" altLang="en-US" sz="1200" b="1" dirty="0">
              <a:solidFill>
                <a:srgbClr val="000000"/>
              </a:solidFill>
            </a:endParaRPr>
          </a:p>
          <a:p>
            <a:pPr eaLnBrk="1" hangingPunct="1"/>
            <a:r>
              <a:rPr lang="fr-FR" altLang="en-US" sz="1200" b="1" dirty="0">
                <a:solidFill>
                  <a:srgbClr val="000000"/>
                </a:solidFill>
              </a:rPr>
              <a:t>10% = glace + 2% = lacs + 3% = zones bâties</a:t>
            </a:r>
            <a:endParaRPr lang="it-IT" altLang="en-US" sz="300" b="1" dirty="0">
              <a:solidFill>
                <a:srgbClr val="000000"/>
              </a:solidFill>
            </a:endParaRPr>
          </a:p>
          <a:p>
            <a:pPr eaLnBrk="1" hangingPunct="1">
              <a:spcBef>
                <a:spcPct val="0"/>
              </a:spcBef>
            </a:pPr>
            <a:endParaRPr lang="it-IT" altLang="en-US" sz="1200" b="1" dirty="0">
              <a:solidFill>
                <a:srgbClr val="000000"/>
              </a:solidFill>
            </a:endParaRPr>
          </a:p>
          <a:p>
            <a:pPr eaLnBrk="1" hangingPunct="1">
              <a:spcBef>
                <a:spcPct val="0"/>
              </a:spcBef>
            </a:pPr>
            <a:r>
              <a:rPr lang="fr-FR" altLang="en-US" sz="1200" b="1" dirty="0">
                <a:solidFill>
                  <a:srgbClr val="000000"/>
                </a:solidFill>
              </a:rPr>
              <a:t>La couleur orange vous montre où ils se produisent.</a:t>
            </a:r>
          </a:p>
          <a:p>
            <a:pPr eaLnBrk="1" hangingPunct="1">
              <a:spcBef>
                <a:spcPct val="0"/>
              </a:spcBef>
            </a:pPr>
            <a:r>
              <a:rPr lang="fr-FR" altLang="en-US" sz="1200" b="1" dirty="0">
                <a:solidFill>
                  <a:srgbClr val="000000"/>
                </a:solidFill>
              </a:rPr>
              <a:t>La calotte glaciaire du Groenland et de grands lacs tels que la mer Caspienne sont évidents tandis que les mégapoles de la planète apparaissent comme des points.</a:t>
            </a:r>
          </a:p>
          <a:p>
            <a:pPr eaLnBrk="1" hangingPunct="1">
              <a:spcBef>
                <a:spcPct val="0"/>
              </a:spcBef>
            </a:pPr>
            <a:endParaRPr lang="fr-FR" altLang="en-US" sz="1200" b="1" dirty="0">
              <a:solidFill>
                <a:srgbClr val="000000"/>
              </a:solidFill>
            </a:endParaRPr>
          </a:p>
          <a:p>
            <a:pPr eaLnBrk="1" hangingPunct="1">
              <a:spcBef>
                <a:spcPct val="0"/>
              </a:spcBef>
            </a:pPr>
            <a:r>
              <a:rPr lang="fr-FR" altLang="en-US" sz="1200" b="1" dirty="0">
                <a:solidFill>
                  <a:srgbClr val="000000"/>
                </a:solidFill>
              </a:rPr>
              <a:t>Cela signifie que nous devons couper 15% de notre morceau de pomme (environ 1 / 8ème).</a:t>
            </a:r>
            <a:endParaRPr lang="fr-BE" altLang="en-US" dirty="0"/>
          </a:p>
        </p:txBody>
      </p:sp>
    </p:spTree>
    <p:extLst>
      <p:ext uri="{BB962C8B-B14F-4D97-AF65-F5344CB8AC3E}">
        <p14:creationId xmlns:p14="http://schemas.microsoft.com/office/powerpoint/2010/main" val="806507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8EE1ACB-28A1-4BA0-BCA1-E28068BAD17D}" type="slidenum">
              <a:rPr lang="fr-BE" smtClean="0"/>
              <a:t>10</a:t>
            </a:fld>
            <a:endParaRPr lang="fr-BE"/>
          </a:p>
        </p:txBody>
      </p:sp>
      <p:sp>
        <p:nvSpPr>
          <p:cNvPr id="5" name="Notes Placeholder 4"/>
          <p:cNvSpPr>
            <a:spLocks noGrp="1"/>
          </p:cNvSpPr>
          <p:nvPr>
            <p:ph type="body" sz="quarter" idx="11"/>
          </p:nvPr>
        </p:nvSpPr>
        <p:spPr/>
        <p:txBody>
          <a:bodyPr/>
          <a:lstStyle/>
          <a:p>
            <a:pPr eaLnBrk="1" hangingPunct="1">
              <a:spcBef>
                <a:spcPct val="0"/>
              </a:spcBef>
            </a:pPr>
            <a:r>
              <a:rPr lang="it-IT" altLang="en-US" b="1" dirty="0">
                <a:solidFill>
                  <a:srgbClr val="000000"/>
                </a:solidFill>
              </a:rPr>
              <a:t>Réponse: 6%</a:t>
            </a:r>
          </a:p>
          <a:p>
            <a:pPr eaLnBrk="1" hangingPunct="1">
              <a:spcBef>
                <a:spcPct val="0"/>
              </a:spcBef>
            </a:pPr>
            <a:r>
              <a:rPr lang="fr-FR" altLang="en-US" b="1" dirty="0">
                <a:solidFill>
                  <a:srgbClr val="000000"/>
                </a:solidFill>
              </a:rPr>
              <a:t>La production alimentaire y est limitée car l’altitude est trop élevée, la terre est trop pentue et les sols sont rocheux et peu profonds.</a:t>
            </a:r>
            <a:endParaRPr lang="it-IT" altLang="en-US" b="1" dirty="0">
              <a:solidFill>
                <a:srgbClr val="000000"/>
              </a:solidFill>
            </a:endParaRPr>
          </a:p>
          <a:p>
            <a:pPr eaLnBrk="1" hangingPunct="1">
              <a:spcBef>
                <a:spcPct val="0"/>
              </a:spcBef>
            </a:pPr>
            <a:r>
              <a:rPr lang="fr-FR" altLang="en-US" b="1" dirty="0">
                <a:solidFill>
                  <a:srgbClr val="000000"/>
                </a:solidFill>
              </a:rPr>
              <a:t>La couleur orange vous montre où se trouvent les principales chaînes de très hautes montagnes. </a:t>
            </a:r>
          </a:p>
          <a:p>
            <a:pPr eaLnBrk="1" hangingPunct="1">
              <a:spcBef>
                <a:spcPct val="0"/>
              </a:spcBef>
            </a:pPr>
            <a:r>
              <a:rPr lang="fr-FR" altLang="en-US" b="1" dirty="0">
                <a:solidFill>
                  <a:srgbClr val="000000"/>
                </a:solidFill>
              </a:rPr>
              <a:t>L'Himalaya et les Andes d'Amérique du Sud sont évidents.</a:t>
            </a:r>
          </a:p>
          <a:p>
            <a:pPr eaLnBrk="1" hangingPunct="1">
              <a:spcBef>
                <a:spcPct val="0"/>
              </a:spcBef>
            </a:pPr>
            <a:r>
              <a:rPr lang="fr-FR" altLang="en-US" b="1" dirty="0">
                <a:solidFill>
                  <a:srgbClr val="000000"/>
                </a:solidFill>
              </a:rPr>
              <a:t>La couleur noire est la zone exclue par la question précédente.</a:t>
            </a:r>
          </a:p>
          <a:p>
            <a:pPr eaLnBrk="1" hangingPunct="1">
              <a:spcBef>
                <a:spcPct val="0"/>
              </a:spcBef>
            </a:pPr>
            <a:endParaRPr lang="fr-FR" altLang="en-US" b="1" dirty="0">
              <a:solidFill>
                <a:srgbClr val="000000"/>
              </a:solidFill>
            </a:endParaRPr>
          </a:p>
          <a:p>
            <a:pPr eaLnBrk="1" hangingPunct="1">
              <a:spcBef>
                <a:spcPct val="0"/>
              </a:spcBef>
            </a:pPr>
            <a:r>
              <a:rPr lang="fr-FR" altLang="en-US" b="1" dirty="0">
                <a:solidFill>
                  <a:srgbClr val="000000"/>
                </a:solidFill>
              </a:rPr>
              <a:t>… Nous devons couper 6% ou environ 1/20ème de la pomme.</a:t>
            </a:r>
            <a:endParaRPr lang="fr-BE" altLang="en-US" dirty="0"/>
          </a:p>
          <a:p>
            <a:pPr eaLnBrk="1" hangingPunct="1"/>
            <a:endParaRPr lang="fr-FR" altLang="fr-FR" sz="1200" b="1" dirty="0">
              <a:latin typeface="Verdana" panose="020B0604030504040204" pitchFamily="34" charset="0"/>
            </a:endParaRPr>
          </a:p>
        </p:txBody>
      </p:sp>
    </p:spTree>
    <p:extLst>
      <p:ext uri="{BB962C8B-B14F-4D97-AF65-F5344CB8AC3E}">
        <p14:creationId xmlns:p14="http://schemas.microsoft.com/office/powerpoint/2010/main" val="41622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F8EE1ACB-28A1-4BA0-BCA1-E28068BAD17D}" type="slidenum">
              <a:rPr lang="fr-BE" smtClean="0"/>
              <a:t>11</a:t>
            </a:fld>
            <a:endParaRPr lang="fr-BE"/>
          </a:p>
        </p:txBody>
      </p:sp>
      <p:sp>
        <p:nvSpPr>
          <p:cNvPr id="5" name="Notes Placeholder 4"/>
          <p:cNvSpPr>
            <a:spLocks noGrp="1"/>
          </p:cNvSpPr>
          <p:nvPr>
            <p:ph type="body" sz="quarter" idx="11"/>
          </p:nvPr>
        </p:nvSpPr>
        <p:spPr/>
        <p:txBody>
          <a:bodyPr/>
          <a:lstStyle/>
          <a:p>
            <a:pPr eaLnBrk="1" hangingPunct="1">
              <a:spcBef>
                <a:spcPct val="0"/>
              </a:spcBef>
            </a:pPr>
            <a:r>
              <a:rPr lang="it-IT" altLang="en-US" b="1" dirty="0">
                <a:solidFill>
                  <a:srgbClr val="000000"/>
                </a:solidFill>
              </a:rPr>
              <a:t>Réponse: 15% trop froid </a:t>
            </a:r>
          </a:p>
          <a:p>
            <a:pPr eaLnBrk="1" hangingPunct="1">
              <a:spcBef>
                <a:spcPct val="0"/>
              </a:spcBef>
            </a:pPr>
            <a:endParaRPr lang="it-IT" altLang="en-US" b="1" dirty="0">
              <a:solidFill>
                <a:srgbClr val="000000"/>
              </a:solidFill>
            </a:endParaRPr>
          </a:p>
          <a:p>
            <a:pPr eaLnBrk="1" hangingPunct="1">
              <a:spcBef>
                <a:spcPct val="0"/>
              </a:spcBef>
            </a:pPr>
            <a:r>
              <a:rPr lang="fr-FR" altLang="en-US" dirty="0">
                <a:solidFill>
                  <a:srgbClr val="000000"/>
                </a:solidFill>
              </a:rPr>
              <a:t>Avez-vous entendu parler du pergélisol? - c'est un sol qui est toujours gelé.</a:t>
            </a:r>
          </a:p>
          <a:p>
            <a:pPr eaLnBrk="1" hangingPunct="1">
              <a:spcBef>
                <a:spcPct val="0"/>
              </a:spcBef>
            </a:pPr>
            <a:endParaRPr lang="fr-FR" altLang="en-US" dirty="0">
              <a:solidFill>
                <a:srgbClr val="000000"/>
              </a:solidFill>
            </a:endParaRPr>
          </a:p>
          <a:p>
            <a:pPr eaLnBrk="1" hangingPunct="1">
              <a:spcBef>
                <a:spcPct val="0"/>
              </a:spcBef>
            </a:pPr>
            <a:r>
              <a:rPr lang="fr-FR" altLang="en-US" dirty="0">
                <a:solidFill>
                  <a:srgbClr val="000000"/>
                </a:solidFill>
              </a:rPr>
              <a:t>La couleur orange indique les endroits où la température annuelle moyenne est de </a:t>
            </a:r>
            <a:r>
              <a:rPr lang="it-IT" altLang="en-US" b="1" dirty="0">
                <a:solidFill>
                  <a:srgbClr val="000000"/>
                </a:solidFill>
              </a:rPr>
              <a:t>0</a:t>
            </a:r>
            <a:r>
              <a:rPr lang="it-IT" altLang="en-US" b="1" baseline="30000" dirty="0">
                <a:solidFill>
                  <a:srgbClr val="000000"/>
                </a:solidFill>
              </a:rPr>
              <a:t>o</a:t>
            </a:r>
            <a:r>
              <a:rPr lang="it-IT" altLang="en-US" b="1" dirty="0">
                <a:solidFill>
                  <a:srgbClr val="000000"/>
                </a:solidFill>
              </a:rPr>
              <a:t>C.</a:t>
            </a:r>
          </a:p>
          <a:p>
            <a:pPr eaLnBrk="1" hangingPunct="1">
              <a:spcBef>
                <a:spcPct val="0"/>
              </a:spcBef>
            </a:pPr>
            <a:r>
              <a:rPr lang="fr-FR" altLang="en-US" dirty="0">
                <a:solidFill>
                  <a:srgbClr val="000000"/>
                </a:solidFill>
              </a:rPr>
              <a:t>Trop froid pour les cultures. Cela correspond aux régions de toundra froide.</a:t>
            </a:r>
          </a:p>
          <a:p>
            <a:pPr eaLnBrk="1" hangingPunct="1">
              <a:spcBef>
                <a:spcPct val="0"/>
              </a:spcBef>
            </a:pPr>
            <a:r>
              <a:rPr lang="fr-FR" altLang="en-US" dirty="0">
                <a:solidFill>
                  <a:srgbClr val="000000"/>
                </a:solidFill>
              </a:rPr>
              <a:t>La couleur noire est la zone exclue par les questions précédentes.</a:t>
            </a:r>
          </a:p>
          <a:p>
            <a:pPr eaLnBrk="1" hangingPunct="1">
              <a:spcBef>
                <a:spcPct val="0"/>
              </a:spcBef>
            </a:pPr>
            <a:endParaRPr lang="fr-FR" altLang="en-US" dirty="0">
              <a:solidFill>
                <a:srgbClr val="000000"/>
              </a:solidFill>
            </a:endParaRPr>
          </a:p>
          <a:p>
            <a:pPr eaLnBrk="1" hangingPunct="1">
              <a:spcBef>
                <a:spcPct val="0"/>
              </a:spcBef>
            </a:pPr>
            <a:r>
              <a:rPr lang="fr-FR" altLang="en-US" dirty="0">
                <a:solidFill>
                  <a:srgbClr val="000000"/>
                </a:solidFill>
              </a:rPr>
              <a:t>… Nous devons couper 15%, ce qui représente environ 1/8 de la pomme</a:t>
            </a:r>
            <a:endParaRPr lang="en-US" altLang="en-US" dirty="0">
              <a:solidFill>
                <a:srgbClr val="000000"/>
              </a:solidFill>
            </a:endParaRPr>
          </a:p>
          <a:p>
            <a:pPr eaLnBrk="1" hangingPunct="1"/>
            <a:endParaRPr lang="fr-FR" altLang="fr-FR" sz="1200" b="1" dirty="0">
              <a:latin typeface="Verdana" panose="020B0604030504040204" pitchFamily="34" charset="0"/>
            </a:endParaRPr>
          </a:p>
        </p:txBody>
      </p:sp>
    </p:spTree>
    <p:extLst>
      <p:ext uri="{BB962C8B-B14F-4D97-AF65-F5344CB8AC3E}">
        <p14:creationId xmlns:p14="http://schemas.microsoft.com/office/powerpoint/2010/main" val="12515653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9" name="Picture 8" descr="Graphical user interface&#10;&#10;Description automatically generated with low confidence">
            <a:extLst>
              <a:ext uri="{FF2B5EF4-FFF2-40B4-BE49-F238E27FC236}">
                <a16:creationId xmlns:a16="http://schemas.microsoft.com/office/drawing/2014/main" id="{4039065D-CF2F-CA16-AB65-80BBA7C4CC1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B54CB86-760F-E2D4-4C63-1A68DB39E084}"/>
              </a:ext>
            </a:extLst>
          </p:cNvPr>
          <p:cNvSpPr/>
          <p:nvPr userDrawn="1"/>
        </p:nvSpPr>
        <p:spPr>
          <a:xfrm>
            <a:off x="11830422" y="263115"/>
            <a:ext cx="101600" cy="1099669"/>
          </a:xfrm>
          <a:prstGeom prst="rect">
            <a:avLst/>
          </a:prstGeom>
          <a:solidFill>
            <a:srgbClr val="E53E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34A1CC7E-9368-578A-0800-B22A85A69CDE}"/>
              </a:ext>
            </a:extLst>
          </p:cNvPr>
          <p:cNvSpPr txBox="1"/>
          <p:nvPr userDrawn="1"/>
        </p:nvSpPr>
        <p:spPr>
          <a:xfrm rot="16200000">
            <a:off x="11178914" y="600152"/>
            <a:ext cx="1392664" cy="192360"/>
          </a:xfrm>
          <a:prstGeom prst="rect">
            <a:avLst/>
          </a:prstGeom>
          <a:noFill/>
        </p:spPr>
        <p:txBody>
          <a:bodyPr wrap="square" rtlCol="0">
            <a:spAutoFit/>
          </a:bodyPr>
          <a:lstStyle/>
          <a:p>
            <a:r>
              <a:rPr lang="en-GB" sz="650" dirty="0">
                <a:solidFill>
                  <a:srgbClr val="F5F5F4"/>
                </a:solidFill>
                <a:latin typeface="Arial" panose="020B0604020202020204" pitchFamily="34" charset="0"/>
                <a:cs typeface="Arial" panose="020B0604020202020204" pitchFamily="34" charset="0"/>
              </a:rPr>
              <a:t>@ European Union 2024</a:t>
            </a:r>
          </a:p>
        </p:txBody>
      </p:sp>
    </p:spTree>
    <p:extLst>
      <p:ext uri="{BB962C8B-B14F-4D97-AF65-F5344CB8AC3E}">
        <p14:creationId xmlns:p14="http://schemas.microsoft.com/office/powerpoint/2010/main" val="1094075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CF3C0C53-142B-FFBE-9994-8D683736FD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857"/>
            <a:ext cx="12192000" cy="6856286"/>
          </a:xfrm>
          <a:prstGeom prst="rect">
            <a:avLst/>
          </a:prstGeom>
        </p:spPr>
      </p:pic>
      <p:sp>
        <p:nvSpPr>
          <p:cNvPr id="10" name="Slide Number Placeholder 5"/>
          <p:cNvSpPr txBox="1">
            <a:spLocks/>
          </p:cNvSpPr>
          <p:nvPr userDrawn="1"/>
        </p:nvSpPr>
        <p:spPr>
          <a:xfrm>
            <a:off x="11477514" y="637086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E51B46D-6379-471F-B62F-8DF864A0151A}" type="slidenum">
              <a:rPr lang="en-GB" sz="1200" smtClean="0"/>
              <a:pPr/>
              <a:t>‹#›</a:t>
            </a:fld>
            <a:endParaRPr lang="en-GB" sz="1200" dirty="0"/>
          </a:p>
        </p:txBody>
      </p:sp>
      <p:sp>
        <p:nvSpPr>
          <p:cNvPr id="6" name="Title 1"/>
          <p:cNvSpPr>
            <a:spLocks noGrp="1"/>
          </p:cNvSpPr>
          <p:nvPr>
            <p:ph type="title" hasCustomPrompt="1"/>
          </p:nvPr>
        </p:nvSpPr>
        <p:spPr>
          <a:xfrm>
            <a:off x="555969" y="3082917"/>
            <a:ext cx="11080186" cy="1616083"/>
          </a:xfrm>
          <a:prstGeom prst="rect">
            <a:avLst/>
          </a:prstGeom>
        </p:spPr>
        <p:txBody>
          <a:bodyPr>
            <a:normAutofit/>
          </a:bodyPr>
          <a:lstStyle>
            <a:lvl1pPr algn="ctr">
              <a:defRPr sz="4000" b="1">
                <a:solidFill>
                  <a:schemeClr val="accent1"/>
                </a:solidFill>
                <a:latin typeface="Arial" panose="020B0604020202020204" pitchFamily="34" charset="0"/>
                <a:cs typeface="Arial" panose="020B0604020202020204" pitchFamily="34" charset="0"/>
              </a:defRPr>
            </a:lvl1pPr>
          </a:lstStyle>
          <a:p>
            <a:r>
              <a:rPr lang="en-US" dirty="0"/>
              <a:t>Section Titles</a:t>
            </a:r>
            <a:endParaRPr lang="en-GB" dirty="0"/>
          </a:p>
        </p:txBody>
      </p:sp>
    </p:spTree>
    <p:extLst>
      <p:ext uri="{BB962C8B-B14F-4D97-AF65-F5344CB8AC3E}">
        <p14:creationId xmlns:p14="http://schemas.microsoft.com/office/powerpoint/2010/main" val="92830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9" name="Title 1"/>
          <p:cNvSpPr>
            <a:spLocks noGrp="1"/>
          </p:cNvSpPr>
          <p:nvPr>
            <p:ph type="title"/>
          </p:nvPr>
        </p:nvSpPr>
        <p:spPr>
          <a:xfrm>
            <a:off x="488966" y="1055516"/>
            <a:ext cx="10816308" cy="528116"/>
          </a:xfrm>
          <a:prstGeom prst="rect">
            <a:avLst/>
          </a:prstGeom>
        </p:spPr>
        <p:txBody>
          <a:bodyPr>
            <a:normAutofit/>
          </a:bodyPr>
          <a:lstStyle>
            <a:lvl1pPr>
              <a:defRPr sz="22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0" name="Content Placeholder 2"/>
          <p:cNvSpPr>
            <a:spLocks noGrp="1"/>
          </p:cNvSpPr>
          <p:nvPr>
            <p:ph idx="1"/>
          </p:nvPr>
        </p:nvSpPr>
        <p:spPr>
          <a:xfrm>
            <a:off x="488966" y="1881049"/>
            <a:ext cx="10816308" cy="4214686"/>
          </a:xfrm>
          <a:prstGeom prst="rect">
            <a:avLst/>
          </a:prstGeom>
        </p:spPr>
        <p:txBody>
          <a:bodyPr/>
          <a:lstStyle>
            <a:lvl1pPr>
              <a:buClr>
                <a:schemeClr val="tx2"/>
              </a:buClr>
              <a:defRPr sz="1600">
                <a:latin typeface="Arial" panose="020B0604020202020204" pitchFamily="34" charset="0"/>
                <a:cs typeface="Arial" panose="020B0604020202020204" pitchFamily="34" charset="0"/>
              </a:defRPr>
            </a:lvl1pPr>
            <a:lvl2pPr marL="536575" indent="-274638">
              <a:buFont typeface="Segoe UI" panose="020B0502040204020203" pitchFamily="34" charset="0"/>
              <a:buChar char="-"/>
              <a:defRPr sz="1400">
                <a:latin typeface="Arial" panose="020B0604020202020204" pitchFamily="34" charset="0"/>
                <a:cs typeface="Arial" panose="020B0604020202020204" pitchFamily="34" charset="0"/>
              </a:defRPr>
            </a:lvl2pPr>
            <a:lvl3pPr marL="536575" indent="-274638">
              <a:defRPr>
                <a:latin typeface="Segoe UI" panose="020B0502040204020203" pitchFamily="34" charset="0"/>
                <a:cs typeface="Segoe UI" panose="020B0502040204020203" pitchFamily="34" charset="0"/>
              </a:defRPr>
            </a:lvl3pPr>
            <a:lvl4pPr marL="536575" indent="-274638">
              <a:defRPr>
                <a:latin typeface="Segoe UI" panose="020B0502040204020203" pitchFamily="34" charset="0"/>
                <a:cs typeface="Segoe UI" panose="020B0502040204020203" pitchFamily="34" charset="0"/>
              </a:defRPr>
            </a:lvl4pPr>
            <a:lvl5pPr marL="536575" indent="-274638">
              <a:defRPr>
                <a:latin typeface="Segoe UI" panose="020B0502040204020203" pitchFamily="34" charset="0"/>
                <a:cs typeface="Segoe UI" panose="020B0502040204020203" pitchFamily="34" charset="0"/>
              </a:defRPr>
            </a:lvl5pPr>
          </a:lstStyle>
          <a:p>
            <a:pPr lvl="0"/>
            <a:r>
              <a:rPr lang="en-US" dirty="0"/>
              <a:t>Edit Master text styles</a:t>
            </a:r>
          </a:p>
          <a:p>
            <a:pPr lvl="1"/>
            <a:r>
              <a:rPr lang="en-US" dirty="0"/>
              <a:t>Second level</a:t>
            </a:r>
          </a:p>
        </p:txBody>
      </p:sp>
      <p:sp>
        <p:nvSpPr>
          <p:cNvPr id="8" name="Slide Number Placeholder 5"/>
          <p:cNvSpPr txBox="1">
            <a:spLocks/>
          </p:cNvSpPr>
          <p:nvPr userDrawn="1"/>
        </p:nvSpPr>
        <p:spPr>
          <a:xfrm>
            <a:off x="11477514" y="637086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E51B46D-6379-471F-B62F-8DF864A0151A}" type="slidenum">
              <a:rPr lang="en-GB" sz="1200" smtClean="0"/>
              <a:pPr/>
              <a:t>‹#›</a:t>
            </a:fld>
            <a:endParaRPr lang="en-GB" sz="1200" dirty="0"/>
          </a:p>
        </p:txBody>
      </p:sp>
      <p:pic>
        <p:nvPicPr>
          <p:cNvPr id="3" name="Graphic 2">
            <a:extLst>
              <a:ext uri="{FF2B5EF4-FFF2-40B4-BE49-F238E27FC236}">
                <a16:creationId xmlns:a16="http://schemas.microsoft.com/office/drawing/2014/main" id="{905A7FBA-35A6-1F70-CBC0-A44E72E4261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733363" y="-1200212"/>
            <a:ext cx="3695700" cy="2971800"/>
          </a:xfrm>
          <a:prstGeom prst="rect">
            <a:avLst/>
          </a:prstGeom>
        </p:spPr>
      </p:pic>
      <p:pic>
        <p:nvPicPr>
          <p:cNvPr id="4" name="Graphic 3">
            <a:extLst>
              <a:ext uri="{FF2B5EF4-FFF2-40B4-BE49-F238E27FC236}">
                <a16:creationId xmlns:a16="http://schemas.microsoft.com/office/drawing/2014/main" id="{981B50E7-C374-72DD-1632-B00980B0523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85238" y="285688"/>
            <a:ext cx="10747704" cy="790088"/>
          </a:xfrm>
          <a:prstGeom prst="rect">
            <a:avLst/>
          </a:prstGeom>
        </p:spPr>
      </p:pic>
    </p:spTree>
    <p:extLst>
      <p:ext uri="{BB962C8B-B14F-4D97-AF65-F5344CB8AC3E}">
        <p14:creationId xmlns:p14="http://schemas.microsoft.com/office/powerpoint/2010/main" val="734407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250F3FC4-B2F0-0384-C48F-EDB67A26C0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45" y="0"/>
            <a:ext cx="12192000" cy="6856286"/>
          </a:xfrm>
          <a:prstGeom prst="rect">
            <a:avLst/>
          </a:prstGeom>
        </p:spPr>
      </p:pic>
      <p:sp>
        <p:nvSpPr>
          <p:cNvPr id="2" name="TextBox 1">
            <a:extLst>
              <a:ext uri="{FF2B5EF4-FFF2-40B4-BE49-F238E27FC236}">
                <a16:creationId xmlns:a16="http://schemas.microsoft.com/office/drawing/2014/main" id="{4AFC9D89-5670-1CF5-F4B6-F3A7310FD9A7}"/>
              </a:ext>
            </a:extLst>
          </p:cNvPr>
          <p:cNvSpPr txBox="1"/>
          <p:nvPr userDrawn="1"/>
        </p:nvSpPr>
        <p:spPr>
          <a:xfrm>
            <a:off x="3092711" y="2176431"/>
            <a:ext cx="6000688" cy="1089529"/>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7200" b="1" i="0" u="none" strike="noStrike" kern="1200" cap="none" spc="0" normalizeH="0" baseline="0" noProof="0" dirty="0">
                <a:ln>
                  <a:noFill/>
                </a:ln>
                <a:solidFill>
                  <a:schemeClr val="bg1"/>
                </a:solidFill>
                <a:effectLst/>
                <a:uLnTx/>
                <a:uFillTx/>
                <a:latin typeface="Myriad Pro" panose="020B0503030403020204" pitchFamily="34" charset="0"/>
                <a:ea typeface="+mn-ea"/>
                <a:cs typeface="Segoe UI" panose="020B0502040204020203" pitchFamily="34" charset="0"/>
              </a:rPr>
              <a:t>Thank you!</a:t>
            </a:r>
          </a:p>
        </p:txBody>
      </p:sp>
    </p:spTree>
    <p:extLst>
      <p:ext uri="{BB962C8B-B14F-4D97-AF65-F5344CB8AC3E}">
        <p14:creationId xmlns:p14="http://schemas.microsoft.com/office/powerpoint/2010/main" val="2015827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250F3FC4-B2F0-0384-C48F-EDB67A26C0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45" y="0"/>
            <a:ext cx="12192000" cy="6856286"/>
          </a:xfrm>
          <a:prstGeom prst="rect">
            <a:avLst/>
          </a:prstGeom>
        </p:spPr>
      </p:pic>
    </p:spTree>
    <p:extLst>
      <p:ext uri="{BB962C8B-B14F-4D97-AF65-F5344CB8AC3E}">
        <p14:creationId xmlns:p14="http://schemas.microsoft.com/office/powerpoint/2010/main" val="18863718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5"/>
          <p:cNvSpPr txBox="1">
            <a:spLocks/>
          </p:cNvSpPr>
          <p:nvPr userDrawn="1"/>
        </p:nvSpPr>
        <p:spPr>
          <a:xfrm>
            <a:off x="11477514" y="637086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Segoe UI" panose="020B0502040204020203" pitchFamily="34" charset="0"/>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E51B46D-6379-471F-B62F-8DF864A0151A}" type="slidenum">
              <a:rPr lang="en-GB" sz="1200" smtClean="0"/>
              <a:pPr/>
              <a:t>‹#›</a:t>
            </a:fld>
            <a:endParaRPr lang="en-GB" sz="1200" dirty="0"/>
          </a:p>
        </p:txBody>
      </p:sp>
    </p:spTree>
    <p:extLst>
      <p:ext uri="{BB962C8B-B14F-4D97-AF65-F5344CB8AC3E}">
        <p14:creationId xmlns:p14="http://schemas.microsoft.com/office/powerpoint/2010/main" val="1195397474"/>
      </p:ext>
    </p:extLst>
  </p:cSld>
  <p:clrMap bg1="lt1" tx1="dk1" bg2="lt2" tx2="dk2" accent1="accent1" accent2="accent2" accent3="accent3" accent4="accent4" accent5="accent5" accent6="accent6" hlink="hlink" folHlink="folHlink"/>
  <p:sldLayoutIdLst>
    <p:sldLayoutId id="2147483661" r:id="rId1"/>
    <p:sldLayoutId id="2147483650" r:id="rId2"/>
    <p:sldLayoutId id="2147483652" r:id="rId3"/>
    <p:sldLayoutId id="2147483660" r:id="rId4"/>
    <p:sldLayoutId id="2147483662" r:id="rId5"/>
  </p:sldLayoutIdLst>
  <p:txStyles>
    <p:titleStyle>
      <a:lvl1pPr algn="l" defTabSz="914400" rtl="0" eaLnBrk="1" latinLnBrk="0" hangingPunct="1">
        <a:lnSpc>
          <a:spcPct val="90000"/>
        </a:lnSpc>
        <a:spcBef>
          <a:spcPct val="0"/>
        </a:spcBef>
        <a:buNone/>
        <a:defRPr sz="4400" kern="1200">
          <a:solidFill>
            <a:schemeClr val="tx1"/>
          </a:solidFill>
          <a:latin typeface="Segoe UI Semibold" panose="020B0702040204020203" pitchFamily="34" charset="0"/>
          <a:ea typeface="+mj-ea"/>
          <a:cs typeface="Segoe UI Semibold" panose="020B07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10.jpeg"/><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36.jpeg"/><Relationship Id="rId4" Type="http://schemas.openxmlformats.org/officeDocument/2006/relationships/image" Target="../media/image35.jpeg"/></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39.jpeg"/></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39.jpeg"/></Relationships>
</file>

<file path=ppt/slides/_rels/slide27.xml.rels><?xml version="1.0" encoding="UTF-8" standalone="yes"?>
<Relationships xmlns="http://schemas.openxmlformats.org/package/2006/relationships"><Relationship Id="rId3" Type="http://schemas.openxmlformats.org/officeDocument/2006/relationships/hyperlink" Target="http://ec.europa.eu/horizon-europe"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0.png"/><Relationship Id="rId7"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42.png"/><Relationship Id="rId5" Type="http://schemas.openxmlformats.org/officeDocument/2006/relationships/hyperlink" Target="https://twitter.com/eu_commission" TargetMode="External"/><Relationship Id="rId10" Type="http://schemas.openxmlformats.org/officeDocument/2006/relationships/hyperlink" Target="https://esdac.jrc.ec.europa.eu/" TargetMode="External"/><Relationship Id="rId4" Type="http://schemas.openxmlformats.org/officeDocument/2006/relationships/image" Target="../media/image41.png"/><Relationship Id="rId9" Type="http://schemas.openxmlformats.org/officeDocument/2006/relationships/hyperlink" Target="http://ec.europa.eu/horizon-europ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5.jpe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4CE81694-6F1D-4306-94BF-E23E4D5D17A8}"/>
              </a:ext>
            </a:extLst>
          </p:cNvPr>
          <p:cNvSpPr txBox="1">
            <a:spLocks/>
          </p:cNvSpPr>
          <p:nvPr/>
        </p:nvSpPr>
        <p:spPr>
          <a:xfrm>
            <a:off x="1715947" y="4641979"/>
            <a:ext cx="6299164" cy="729426"/>
          </a:xfrm>
          <a:prstGeom prst="rect">
            <a:avLst/>
          </a:prstGeom>
          <a:noFill/>
          <a:effectLst/>
        </p:spPr>
        <p:txBody>
          <a:bodyPr>
            <a:noAutofit/>
          </a:bodyPr>
          <a:lstStyle>
            <a:lvl1pPr algn="l" defTabSz="914400" rtl="0" eaLnBrk="1" latinLnBrk="0" hangingPunct="1">
              <a:lnSpc>
                <a:spcPct val="90000"/>
              </a:lnSpc>
              <a:spcBef>
                <a:spcPct val="0"/>
              </a:spcBef>
              <a:buNone/>
              <a:defRPr sz="4400" kern="1200">
                <a:solidFill>
                  <a:schemeClr val="tx1"/>
                </a:solidFill>
                <a:latin typeface="Segoe UI Semibold" panose="020B0702040204020203" pitchFamily="34" charset="0"/>
                <a:ea typeface="+mj-ea"/>
                <a:cs typeface="Segoe UI Semibold" panose="020B0702040204020203" pitchFamily="34" charset="0"/>
              </a:defRPr>
            </a:lvl1pPr>
          </a:lstStyle>
          <a:p>
            <a:pPr>
              <a:spcBef>
                <a:spcPts val="0"/>
              </a:spcBef>
              <a:defRPr/>
            </a:pPr>
            <a:r>
              <a:rPr lang="en-GB" sz="2400" b="1" dirty="0">
                <a:solidFill>
                  <a:srgbClr val="003399"/>
                </a:solidFill>
                <a:latin typeface="Arial" panose="020B0604020202020204" pitchFamily="34" charset="0"/>
                <a:cs typeface="Arial" panose="020B0604020202020204" pitchFamily="34" charset="0"/>
              </a:rPr>
              <a:t>Jeux du sol et de la pomme</a:t>
            </a:r>
          </a:p>
          <a:p>
            <a:pPr>
              <a:spcBef>
                <a:spcPts val="0"/>
              </a:spcBef>
              <a:defRPr/>
            </a:pPr>
            <a:r>
              <a:rPr lang="en-GB" sz="2400" b="1" dirty="0">
                <a:solidFill>
                  <a:srgbClr val="003399"/>
                </a:solidFill>
                <a:latin typeface="Arial" panose="020B0604020202020204" pitchFamily="34" charset="0"/>
                <a:cs typeface="Arial" panose="020B0604020202020204" pitchFamily="34" charset="0"/>
              </a:rPr>
              <a:t>Joint Research Centre</a:t>
            </a:r>
          </a:p>
        </p:txBody>
      </p:sp>
      <p:sp>
        <p:nvSpPr>
          <p:cNvPr id="3" name="Title 4">
            <a:extLst>
              <a:ext uri="{FF2B5EF4-FFF2-40B4-BE49-F238E27FC236}">
                <a16:creationId xmlns:a16="http://schemas.microsoft.com/office/drawing/2014/main" id="{B26E2D38-BF94-A760-98E7-96A1D7508CB1}"/>
              </a:ext>
            </a:extLst>
          </p:cNvPr>
          <p:cNvSpPr txBox="1">
            <a:spLocks/>
          </p:cNvSpPr>
          <p:nvPr/>
        </p:nvSpPr>
        <p:spPr>
          <a:xfrm>
            <a:off x="6516671" y="6324145"/>
            <a:ext cx="5531555" cy="396473"/>
          </a:xfrm>
          <a:prstGeom prst="rect">
            <a:avLst/>
          </a:prstGeom>
          <a:noFill/>
          <a:effectLst/>
        </p:spPr>
        <p:txBody>
          <a:bodyPr>
            <a:noAutofit/>
          </a:bodyPr>
          <a:lstStyle>
            <a:lvl1pPr algn="l" defTabSz="914400" rtl="0" eaLnBrk="1" latinLnBrk="0" hangingPunct="1">
              <a:lnSpc>
                <a:spcPct val="90000"/>
              </a:lnSpc>
              <a:spcBef>
                <a:spcPct val="0"/>
              </a:spcBef>
              <a:buNone/>
              <a:defRPr sz="4400" kern="1200">
                <a:solidFill>
                  <a:schemeClr val="tx1"/>
                </a:solidFill>
                <a:latin typeface="Segoe UI Semibold" panose="020B0702040204020203" pitchFamily="34" charset="0"/>
                <a:ea typeface="+mj-ea"/>
                <a:cs typeface="Segoe UI Semibold" panose="020B0702040204020203" pitchFamily="34" charset="0"/>
              </a:defRPr>
            </a:lvl1pPr>
          </a:lstStyle>
          <a:p>
            <a:pPr algn="r"/>
            <a:r>
              <a:rPr lang="en-US" sz="2400" b="1" dirty="0">
                <a:solidFill>
                  <a:schemeClr val="bg1"/>
                </a:solidFill>
                <a:latin typeface="Myriad Pro" panose="020B0503030403020204" pitchFamily="34" charset="0"/>
                <a:cs typeface="Arial" panose="020B0604020202020204" pitchFamily="34" charset="0"/>
              </a:rPr>
              <a:t>#MissionSoil  #EUmissions  #HorizonEU</a:t>
            </a:r>
            <a:endParaRPr lang="en-GB" sz="2400" b="1" dirty="0">
              <a:solidFill>
                <a:schemeClr val="bg1"/>
              </a:solidFill>
              <a:latin typeface="Myriad Pro" panose="020B0503030403020204" pitchFamily="34" charset="0"/>
              <a:cs typeface="Arial" panose="020B0604020202020204" pitchFamily="34" charset="0"/>
            </a:endParaRPr>
          </a:p>
        </p:txBody>
      </p:sp>
    </p:spTree>
    <p:extLst>
      <p:ext uri="{BB962C8B-B14F-4D97-AF65-F5344CB8AC3E}">
        <p14:creationId xmlns:p14="http://schemas.microsoft.com/office/powerpoint/2010/main" val="95826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3F3450-4FDC-341F-C9E8-4173313A3658}"/>
              </a:ext>
            </a:extLst>
          </p:cNvPr>
          <p:cNvSpPr/>
          <p:nvPr/>
        </p:nvSpPr>
        <p:spPr>
          <a:xfrm>
            <a:off x="0" y="1943100"/>
            <a:ext cx="12192000" cy="4914900"/>
          </a:xfrm>
          <a:prstGeom prst="rect">
            <a:avLst/>
          </a:prstGeom>
          <a:solidFill>
            <a:srgbClr val="9C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Picture 3">
            <a:extLst>
              <a:ext uri="{FF2B5EF4-FFF2-40B4-BE49-F238E27FC236}">
                <a16:creationId xmlns:a16="http://schemas.microsoft.com/office/drawing/2014/main" id="{2E168719-2F1F-84CC-939D-34D65F97ACB8}"/>
              </a:ext>
            </a:extLst>
          </p:cNvPr>
          <p:cNvPicPr>
            <a:picLocks noChangeAspect="1"/>
          </p:cNvPicPr>
          <p:nvPr/>
        </p:nvPicPr>
        <p:blipFill rotWithShape="1">
          <a:blip r:embed="rId3">
            <a:extLst>
              <a:ext uri="{28A0092B-C50C-407E-A947-70E740481C1C}">
                <a14:useLocalDpi xmlns:a14="http://schemas.microsoft.com/office/drawing/2010/main" val="0"/>
              </a:ext>
            </a:extLst>
          </a:blip>
          <a:srcRect l="402" t="10397"/>
          <a:stretch/>
        </p:blipFill>
        <p:spPr bwMode="auto">
          <a:xfrm>
            <a:off x="3108502" y="2378207"/>
            <a:ext cx="8848525" cy="4479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A476498E-D0DF-1D6F-8F52-835D48A11C79}"/>
              </a:ext>
            </a:extLst>
          </p:cNvPr>
          <p:cNvSpPr txBox="1">
            <a:spLocks/>
          </p:cNvSpPr>
          <p:nvPr/>
        </p:nvSpPr>
        <p:spPr>
          <a:xfrm>
            <a:off x="488966" y="1056688"/>
            <a:ext cx="7210796" cy="765083"/>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eaLnBrk="1" hangingPunct="1">
              <a:lnSpc>
                <a:spcPct val="100000"/>
              </a:lnSpc>
              <a:spcBef>
                <a:spcPct val="0"/>
              </a:spcBef>
              <a:buFontTx/>
              <a:buNone/>
            </a:pPr>
            <a:r>
              <a:rPr lang="fr-FR" altLang="fr-FR" sz="2200" b="1" dirty="0">
                <a:solidFill>
                  <a:srgbClr val="007137"/>
                </a:solidFill>
                <a:latin typeface="Arial" panose="020B0604020202020204" pitchFamily="34" charset="0"/>
                <a:cs typeface="Arial" panose="020B0604020202020204" pitchFamily="34" charset="0"/>
              </a:rPr>
              <a:t>Essayez de deviner… quelle proportion de la planète est couverte de hautes montagnes?</a:t>
            </a:r>
            <a:endParaRPr lang="en-US" altLang="fr-FR" sz="2200" b="1" dirty="0">
              <a:solidFill>
                <a:srgbClr val="007137"/>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063B67A4-47A1-A72A-3850-E0257591D356}"/>
              </a:ext>
            </a:extLst>
          </p:cNvPr>
          <p:cNvSpPr txBox="1"/>
          <p:nvPr/>
        </p:nvSpPr>
        <p:spPr>
          <a:xfrm>
            <a:off x="1237479" y="2532746"/>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6%</a:t>
            </a:r>
          </a:p>
        </p:txBody>
      </p:sp>
      <p:sp>
        <p:nvSpPr>
          <p:cNvPr id="16" name="TextBox 15">
            <a:extLst>
              <a:ext uri="{FF2B5EF4-FFF2-40B4-BE49-F238E27FC236}">
                <a16:creationId xmlns:a16="http://schemas.microsoft.com/office/drawing/2014/main" id="{CD128110-BC86-0C82-5FCD-0543ACDEAFEE}"/>
              </a:ext>
            </a:extLst>
          </p:cNvPr>
          <p:cNvSpPr txBox="1"/>
          <p:nvPr/>
        </p:nvSpPr>
        <p:spPr>
          <a:xfrm>
            <a:off x="1237478" y="387452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10%</a:t>
            </a:r>
          </a:p>
        </p:txBody>
      </p:sp>
      <p:sp>
        <p:nvSpPr>
          <p:cNvPr id="17" name="TextBox 16">
            <a:extLst>
              <a:ext uri="{FF2B5EF4-FFF2-40B4-BE49-F238E27FC236}">
                <a16:creationId xmlns:a16="http://schemas.microsoft.com/office/drawing/2014/main" id="{077614B7-641C-D47F-EE13-3E464EAC9105}"/>
              </a:ext>
            </a:extLst>
          </p:cNvPr>
          <p:cNvSpPr txBox="1"/>
          <p:nvPr/>
        </p:nvSpPr>
        <p:spPr>
          <a:xfrm>
            <a:off x="1237478" y="525083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12%</a:t>
            </a:r>
          </a:p>
        </p:txBody>
      </p:sp>
      <p:sp>
        <p:nvSpPr>
          <p:cNvPr id="18" name="TextBox 17">
            <a:extLst>
              <a:ext uri="{FF2B5EF4-FFF2-40B4-BE49-F238E27FC236}">
                <a16:creationId xmlns:a16="http://schemas.microsoft.com/office/drawing/2014/main" id="{5D769E20-A52B-C716-D009-D8EAC2F00737}"/>
              </a:ext>
            </a:extLst>
          </p:cNvPr>
          <p:cNvSpPr txBox="1"/>
          <p:nvPr/>
        </p:nvSpPr>
        <p:spPr>
          <a:xfrm>
            <a:off x="583785" y="2994411"/>
            <a:ext cx="2524719" cy="369332"/>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A.</a:t>
            </a:r>
            <a:endParaRPr lang="en-GB" dirty="0">
              <a:solidFill>
                <a:srgbClr val="007137"/>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00AA1E0-FCEA-9CA5-2125-024A3BD561CE}"/>
              </a:ext>
            </a:extLst>
          </p:cNvPr>
          <p:cNvSpPr txBox="1"/>
          <p:nvPr/>
        </p:nvSpPr>
        <p:spPr>
          <a:xfrm>
            <a:off x="583785" y="4311380"/>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B</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883124C6-69C6-A296-8D30-507AA93A1D96}"/>
              </a:ext>
            </a:extLst>
          </p:cNvPr>
          <p:cNvSpPr txBox="1"/>
          <p:nvPr/>
        </p:nvSpPr>
        <p:spPr>
          <a:xfrm>
            <a:off x="583785" y="5668113"/>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C</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pic>
        <p:nvPicPr>
          <p:cNvPr id="28" name="Graphic 27">
            <a:extLst>
              <a:ext uri="{FF2B5EF4-FFF2-40B4-BE49-F238E27FC236}">
                <a16:creationId xmlns:a16="http://schemas.microsoft.com/office/drawing/2014/main" id="{596C1DAC-DF74-068C-7B52-A629BD578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45273" y="2649335"/>
            <a:ext cx="732949" cy="690149"/>
          </a:xfrm>
          <a:prstGeom prst="rect">
            <a:avLst/>
          </a:prstGeom>
        </p:spPr>
      </p:pic>
    </p:spTree>
    <p:extLst>
      <p:ext uri="{BB962C8B-B14F-4D97-AF65-F5344CB8AC3E}">
        <p14:creationId xmlns:p14="http://schemas.microsoft.com/office/powerpoint/2010/main" val="1122743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33258A-EFBA-5086-17D6-731D72403CC1}"/>
              </a:ext>
            </a:extLst>
          </p:cNvPr>
          <p:cNvSpPr/>
          <p:nvPr/>
        </p:nvSpPr>
        <p:spPr>
          <a:xfrm>
            <a:off x="0" y="1943100"/>
            <a:ext cx="12192000" cy="4914900"/>
          </a:xfrm>
          <a:prstGeom prst="rect">
            <a:avLst/>
          </a:prstGeom>
          <a:solidFill>
            <a:srgbClr val="9C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2">
            <a:extLst>
              <a:ext uri="{FF2B5EF4-FFF2-40B4-BE49-F238E27FC236}">
                <a16:creationId xmlns:a16="http://schemas.microsoft.com/office/drawing/2014/main" id="{996448A3-A235-F4AD-41A7-128355314068}"/>
              </a:ext>
            </a:extLst>
          </p:cNvPr>
          <p:cNvPicPr>
            <a:picLocks noChangeAspect="1"/>
          </p:cNvPicPr>
          <p:nvPr/>
        </p:nvPicPr>
        <p:blipFill rotWithShape="1">
          <a:blip r:embed="rId3">
            <a:extLst>
              <a:ext uri="{28A0092B-C50C-407E-A947-70E740481C1C}">
                <a14:useLocalDpi xmlns:a14="http://schemas.microsoft.com/office/drawing/2010/main" val="0"/>
              </a:ext>
            </a:extLst>
          </a:blip>
          <a:srcRect l="414" t="7224"/>
          <a:stretch/>
        </p:blipFill>
        <p:spPr bwMode="auto">
          <a:xfrm>
            <a:off x="3108503" y="2219389"/>
            <a:ext cx="8848524" cy="4637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A476498E-D0DF-1D6F-8F52-835D48A11C79}"/>
              </a:ext>
            </a:extLst>
          </p:cNvPr>
          <p:cNvSpPr txBox="1">
            <a:spLocks/>
          </p:cNvSpPr>
          <p:nvPr/>
        </p:nvSpPr>
        <p:spPr>
          <a:xfrm>
            <a:off x="488965" y="1092900"/>
            <a:ext cx="5795103" cy="765083"/>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eaLnBrk="1" hangingPunct="1">
              <a:lnSpc>
                <a:spcPct val="100000"/>
              </a:lnSpc>
              <a:spcBef>
                <a:spcPct val="0"/>
              </a:spcBef>
              <a:buFontTx/>
              <a:buNone/>
            </a:pPr>
            <a:r>
              <a:rPr lang="fr-FR" altLang="fr-FR" sz="2200" b="1" dirty="0">
                <a:solidFill>
                  <a:srgbClr val="007137"/>
                </a:solidFill>
                <a:latin typeface="Arial" panose="020B0604020202020204" pitchFamily="34" charset="0"/>
                <a:cs typeface="Arial" panose="020B0604020202020204" pitchFamily="34" charset="0"/>
              </a:rPr>
              <a:t>Quelle proportion est trop froide?</a:t>
            </a:r>
            <a:endParaRPr lang="en-US" altLang="fr-FR" sz="2200" b="1" dirty="0">
              <a:solidFill>
                <a:srgbClr val="007137"/>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063B67A4-47A1-A72A-3850-E0257591D356}"/>
              </a:ext>
            </a:extLst>
          </p:cNvPr>
          <p:cNvSpPr txBox="1"/>
          <p:nvPr/>
        </p:nvSpPr>
        <p:spPr>
          <a:xfrm>
            <a:off x="1237479" y="2532746"/>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15%</a:t>
            </a:r>
          </a:p>
        </p:txBody>
      </p:sp>
      <p:sp>
        <p:nvSpPr>
          <p:cNvPr id="16" name="TextBox 15">
            <a:extLst>
              <a:ext uri="{FF2B5EF4-FFF2-40B4-BE49-F238E27FC236}">
                <a16:creationId xmlns:a16="http://schemas.microsoft.com/office/drawing/2014/main" id="{CD128110-BC86-0C82-5FCD-0543ACDEAFEE}"/>
              </a:ext>
            </a:extLst>
          </p:cNvPr>
          <p:cNvSpPr txBox="1"/>
          <p:nvPr/>
        </p:nvSpPr>
        <p:spPr>
          <a:xfrm>
            <a:off x="1237478" y="387452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19%</a:t>
            </a:r>
          </a:p>
        </p:txBody>
      </p:sp>
      <p:sp>
        <p:nvSpPr>
          <p:cNvPr id="17" name="TextBox 16">
            <a:extLst>
              <a:ext uri="{FF2B5EF4-FFF2-40B4-BE49-F238E27FC236}">
                <a16:creationId xmlns:a16="http://schemas.microsoft.com/office/drawing/2014/main" id="{077614B7-641C-D47F-EE13-3E464EAC9105}"/>
              </a:ext>
            </a:extLst>
          </p:cNvPr>
          <p:cNvSpPr txBox="1"/>
          <p:nvPr/>
        </p:nvSpPr>
        <p:spPr>
          <a:xfrm>
            <a:off x="1237478" y="525083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22%</a:t>
            </a:r>
          </a:p>
        </p:txBody>
      </p:sp>
      <p:sp>
        <p:nvSpPr>
          <p:cNvPr id="18" name="TextBox 17">
            <a:extLst>
              <a:ext uri="{FF2B5EF4-FFF2-40B4-BE49-F238E27FC236}">
                <a16:creationId xmlns:a16="http://schemas.microsoft.com/office/drawing/2014/main" id="{5D769E20-A52B-C716-D009-D8EAC2F00737}"/>
              </a:ext>
            </a:extLst>
          </p:cNvPr>
          <p:cNvSpPr txBox="1"/>
          <p:nvPr/>
        </p:nvSpPr>
        <p:spPr>
          <a:xfrm>
            <a:off x="583785" y="2994411"/>
            <a:ext cx="2524719" cy="369332"/>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A.</a:t>
            </a:r>
            <a:endParaRPr lang="en-GB" dirty="0">
              <a:solidFill>
                <a:srgbClr val="007137"/>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00AA1E0-FCEA-9CA5-2125-024A3BD561CE}"/>
              </a:ext>
            </a:extLst>
          </p:cNvPr>
          <p:cNvSpPr txBox="1"/>
          <p:nvPr/>
        </p:nvSpPr>
        <p:spPr>
          <a:xfrm>
            <a:off x="583785" y="4311380"/>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B</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883124C6-69C6-A296-8D30-507AA93A1D96}"/>
              </a:ext>
            </a:extLst>
          </p:cNvPr>
          <p:cNvSpPr txBox="1"/>
          <p:nvPr/>
        </p:nvSpPr>
        <p:spPr>
          <a:xfrm>
            <a:off x="583785" y="5668113"/>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C</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pic>
        <p:nvPicPr>
          <p:cNvPr id="28" name="Graphic 27">
            <a:extLst>
              <a:ext uri="{FF2B5EF4-FFF2-40B4-BE49-F238E27FC236}">
                <a16:creationId xmlns:a16="http://schemas.microsoft.com/office/drawing/2014/main" id="{596C1DAC-DF74-068C-7B52-A629BD578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63813" y="2649336"/>
            <a:ext cx="732949" cy="690149"/>
          </a:xfrm>
          <a:prstGeom prst="rect">
            <a:avLst/>
          </a:prstGeom>
        </p:spPr>
      </p:pic>
    </p:spTree>
    <p:extLst>
      <p:ext uri="{BB962C8B-B14F-4D97-AF65-F5344CB8AC3E}">
        <p14:creationId xmlns:p14="http://schemas.microsoft.com/office/powerpoint/2010/main" val="2652323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EC4F7E3-A923-A7DE-CA68-083BE4A07BDA}"/>
              </a:ext>
            </a:extLst>
          </p:cNvPr>
          <p:cNvSpPr/>
          <p:nvPr/>
        </p:nvSpPr>
        <p:spPr>
          <a:xfrm>
            <a:off x="0" y="1943100"/>
            <a:ext cx="12192000" cy="4914900"/>
          </a:xfrm>
          <a:prstGeom prst="rect">
            <a:avLst/>
          </a:prstGeom>
          <a:solidFill>
            <a:srgbClr val="9C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Picture 4">
            <a:extLst>
              <a:ext uri="{FF2B5EF4-FFF2-40B4-BE49-F238E27FC236}">
                <a16:creationId xmlns:a16="http://schemas.microsoft.com/office/drawing/2014/main" id="{F1E06870-B288-0BAC-7CE0-69CB128C8E4E}"/>
              </a:ext>
            </a:extLst>
          </p:cNvPr>
          <p:cNvPicPr>
            <a:picLocks noChangeAspect="1"/>
          </p:cNvPicPr>
          <p:nvPr/>
        </p:nvPicPr>
        <p:blipFill rotWithShape="1">
          <a:blip r:embed="rId3">
            <a:extLst>
              <a:ext uri="{28A0092B-C50C-407E-A947-70E740481C1C}">
                <a14:useLocalDpi xmlns:a14="http://schemas.microsoft.com/office/drawing/2010/main" val="0"/>
              </a:ext>
            </a:extLst>
          </a:blip>
          <a:srcRect l="424" t="9429"/>
          <a:stretch/>
        </p:blipFill>
        <p:spPr bwMode="auto">
          <a:xfrm>
            <a:off x="3108504" y="2330505"/>
            <a:ext cx="8848523" cy="452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A476498E-D0DF-1D6F-8F52-835D48A11C79}"/>
              </a:ext>
            </a:extLst>
          </p:cNvPr>
          <p:cNvSpPr txBox="1">
            <a:spLocks/>
          </p:cNvSpPr>
          <p:nvPr/>
        </p:nvSpPr>
        <p:spPr>
          <a:xfrm>
            <a:off x="488965" y="1092900"/>
            <a:ext cx="7150975" cy="765083"/>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eaLnBrk="1" hangingPunct="1">
              <a:lnSpc>
                <a:spcPct val="100000"/>
              </a:lnSpc>
              <a:spcBef>
                <a:spcPct val="0"/>
              </a:spcBef>
              <a:buFontTx/>
              <a:buNone/>
            </a:pPr>
            <a:r>
              <a:rPr lang="fr-FR" altLang="fr-FR" sz="2200" b="1" dirty="0">
                <a:solidFill>
                  <a:srgbClr val="007137"/>
                </a:solidFill>
                <a:latin typeface="Arial" panose="020B0604020202020204" pitchFamily="34" charset="0"/>
                <a:cs typeface="Arial" panose="020B0604020202020204" pitchFamily="34" charset="0"/>
              </a:rPr>
              <a:t>Quelle proportion de la planète est trop chaude?</a:t>
            </a:r>
            <a:endParaRPr lang="en-US" altLang="fr-FR" sz="2200" b="1" dirty="0">
              <a:solidFill>
                <a:srgbClr val="007137"/>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063B67A4-47A1-A72A-3850-E0257591D356}"/>
              </a:ext>
            </a:extLst>
          </p:cNvPr>
          <p:cNvSpPr txBox="1"/>
          <p:nvPr/>
        </p:nvSpPr>
        <p:spPr>
          <a:xfrm>
            <a:off x="1237479" y="2532746"/>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2%</a:t>
            </a:r>
          </a:p>
        </p:txBody>
      </p:sp>
      <p:sp>
        <p:nvSpPr>
          <p:cNvPr id="16" name="TextBox 15">
            <a:extLst>
              <a:ext uri="{FF2B5EF4-FFF2-40B4-BE49-F238E27FC236}">
                <a16:creationId xmlns:a16="http://schemas.microsoft.com/office/drawing/2014/main" id="{CD128110-BC86-0C82-5FCD-0543ACDEAFEE}"/>
              </a:ext>
            </a:extLst>
          </p:cNvPr>
          <p:cNvSpPr txBox="1"/>
          <p:nvPr/>
        </p:nvSpPr>
        <p:spPr>
          <a:xfrm>
            <a:off x="1237478" y="387452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6%</a:t>
            </a:r>
          </a:p>
        </p:txBody>
      </p:sp>
      <p:sp>
        <p:nvSpPr>
          <p:cNvPr id="17" name="TextBox 16">
            <a:extLst>
              <a:ext uri="{FF2B5EF4-FFF2-40B4-BE49-F238E27FC236}">
                <a16:creationId xmlns:a16="http://schemas.microsoft.com/office/drawing/2014/main" id="{077614B7-641C-D47F-EE13-3E464EAC9105}"/>
              </a:ext>
            </a:extLst>
          </p:cNvPr>
          <p:cNvSpPr txBox="1"/>
          <p:nvPr/>
        </p:nvSpPr>
        <p:spPr>
          <a:xfrm>
            <a:off x="1237478" y="525083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10%</a:t>
            </a:r>
          </a:p>
        </p:txBody>
      </p:sp>
      <p:sp>
        <p:nvSpPr>
          <p:cNvPr id="18" name="TextBox 17">
            <a:extLst>
              <a:ext uri="{FF2B5EF4-FFF2-40B4-BE49-F238E27FC236}">
                <a16:creationId xmlns:a16="http://schemas.microsoft.com/office/drawing/2014/main" id="{5D769E20-A52B-C716-D009-D8EAC2F00737}"/>
              </a:ext>
            </a:extLst>
          </p:cNvPr>
          <p:cNvSpPr txBox="1"/>
          <p:nvPr/>
        </p:nvSpPr>
        <p:spPr>
          <a:xfrm>
            <a:off x="583785" y="2994411"/>
            <a:ext cx="2524719" cy="369332"/>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A.</a:t>
            </a:r>
            <a:endParaRPr lang="en-GB" dirty="0">
              <a:solidFill>
                <a:srgbClr val="007137"/>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00AA1E0-FCEA-9CA5-2125-024A3BD561CE}"/>
              </a:ext>
            </a:extLst>
          </p:cNvPr>
          <p:cNvSpPr txBox="1"/>
          <p:nvPr/>
        </p:nvSpPr>
        <p:spPr>
          <a:xfrm>
            <a:off x="583785" y="4311380"/>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B</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883124C6-69C6-A296-8D30-507AA93A1D96}"/>
              </a:ext>
            </a:extLst>
          </p:cNvPr>
          <p:cNvSpPr txBox="1"/>
          <p:nvPr/>
        </p:nvSpPr>
        <p:spPr>
          <a:xfrm>
            <a:off x="583785" y="5668113"/>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C</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pic>
        <p:nvPicPr>
          <p:cNvPr id="28" name="Graphic 27">
            <a:extLst>
              <a:ext uri="{FF2B5EF4-FFF2-40B4-BE49-F238E27FC236}">
                <a16:creationId xmlns:a16="http://schemas.microsoft.com/office/drawing/2014/main" id="{596C1DAC-DF74-068C-7B52-A629BD578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98448" y="2649336"/>
            <a:ext cx="732949" cy="690149"/>
          </a:xfrm>
          <a:prstGeom prst="rect">
            <a:avLst/>
          </a:prstGeom>
        </p:spPr>
      </p:pic>
    </p:spTree>
    <p:extLst>
      <p:ext uri="{BB962C8B-B14F-4D97-AF65-F5344CB8AC3E}">
        <p14:creationId xmlns:p14="http://schemas.microsoft.com/office/powerpoint/2010/main" val="900690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156395-AA83-2148-E5A2-4435F541D647}"/>
              </a:ext>
            </a:extLst>
          </p:cNvPr>
          <p:cNvSpPr/>
          <p:nvPr/>
        </p:nvSpPr>
        <p:spPr>
          <a:xfrm>
            <a:off x="0" y="1943100"/>
            <a:ext cx="12192000" cy="4914900"/>
          </a:xfrm>
          <a:prstGeom prst="rect">
            <a:avLst/>
          </a:prstGeom>
          <a:solidFill>
            <a:srgbClr val="9C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4">
            <a:extLst>
              <a:ext uri="{FF2B5EF4-FFF2-40B4-BE49-F238E27FC236}">
                <a16:creationId xmlns:a16="http://schemas.microsoft.com/office/drawing/2014/main" id="{1AEAB8C2-0739-C1E0-022B-78ED6F58EC05}"/>
              </a:ext>
            </a:extLst>
          </p:cNvPr>
          <p:cNvPicPr>
            <a:picLocks noChangeAspect="1"/>
          </p:cNvPicPr>
          <p:nvPr/>
        </p:nvPicPr>
        <p:blipFill rotWithShape="1">
          <a:blip r:embed="rId3">
            <a:extLst>
              <a:ext uri="{28A0092B-C50C-407E-A947-70E740481C1C}">
                <a14:useLocalDpi xmlns:a14="http://schemas.microsoft.com/office/drawing/2010/main" val="0"/>
              </a:ext>
            </a:extLst>
          </a:blip>
          <a:srcRect l="486" t="6969"/>
          <a:stretch/>
        </p:blipFill>
        <p:spPr bwMode="auto">
          <a:xfrm>
            <a:off x="3108504" y="2206238"/>
            <a:ext cx="8848523" cy="465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A476498E-D0DF-1D6F-8F52-835D48A11C79}"/>
              </a:ext>
            </a:extLst>
          </p:cNvPr>
          <p:cNvSpPr txBox="1">
            <a:spLocks/>
          </p:cNvSpPr>
          <p:nvPr/>
        </p:nvSpPr>
        <p:spPr>
          <a:xfrm>
            <a:off x="488965" y="1092900"/>
            <a:ext cx="7185158" cy="765083"/>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eaLnBrk="1" hangingPunct="1">
              <a:lnSpc>
                <a:spcPct val="100000"/>
              </a:lnSpc>
              <a:spcBef>
                <a:spcPct val="0"/>
              </a:spcBef>
              <a:buFontTx/>
              <a:buNone/>
            </a:pPr>
            <a:r>
              <a:rPr lang="fr-FR" altLang="fr-FR" sz="2200" b="1" dirty="0">
                <a:solidFill>
                  <a:srgbClr val="007137"/>
                </a:solidFill>
                <a:latin typeface="Arial" panose="020B0604020202020204" pitchFamily="34" charset="0"/>
                <a:cs typeface="Arial" panose="020B0604020202020204" pitchFamily="34" charset="0"/>
              </a:rPr>
              <a:t>Quelle proportion de la planète est trop sèche?</a:t>
            </a:r>
            <a:endParaRPr lang="en-US" altLang="fr-FR" sz="2200" b="1" dirty="0">
              <a:solidFill>
                <a:srgbClr val="007137"/>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063B67A4-47A1-A72A-3850-E0257591D356}"/>
              </a:ext>
            </a:extLst>
          </p:cNvPr>
          <p:cNvSpPr txBox="1"/>
          <p:nvPr/>
        </p:nvSpPr>
        <p:spPr>
          <a:xfrm>
            <a:off x="1237479" y="2532746"/>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15%</a:t>
            </a:r>
          </a:p>
        </p:txBody>
      </p:sp>
      <p:sp>
        <p:nvSpPr>
          <p:cNvPr id="16" name="TextBox 15">
            <a:extLst>
              <a:ext uri="{FF2B5EF4-FFF2-40B4-BE49-F238E27FC236}">
                <a16:creationId xmlns:a16="http://schemas.microsoft.com/office/drawing/2014/main" id="{CD128110-BC86-0C82-5FCD-0543ACDEAFEE}"/>
              </a:ext>
            </a:extLst>
          </p:cNvPr>
          <p:cNvSpPr txBox="1"/>
          <p:nvPr/>
        </p:nvSpPr>
        <p:spPr>
          <a:xfrm>
            <a:off x="1237478" y="387452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20%</a:t>
            </a:r>
          </a:p>
        </p:txBody>
      </p:sp>
      <p:sp>
        <p:nvSpPr>
          <p:cNvPr id="17" name="TextBox 16">
            <a:extLst>
              <a:ext uri="{FF2B5EF4-FFF2-40B4-BE49-F238E27FC236}">
                <a16:creationId xmlns:a16="http://schemas.microsoft.com/office/drawing/2014/main" id="{077614B7-641C-D47F-EE13-3E464EAC9105}"/>
              </a:ext>
            </a:extLst>
          </p:cNvPr>
          <p:cNvSpPr txBox="1"/>
          <p:nvPr/>
        </p:nvSpPr>
        <p:spPr>
          <a:xfrm>
            <a:off x="1237478" y="525083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25%</a:t>
            </a:r>
          </a:p>
        </p:txBody>
      </p:sp>
      <p:sp>
        <p:nvSpPr>
          <p:cNvPr id="18" name="TextBox 17">
            <a:extLst>
              <a:ext uri="{FF2B5EF4-FFF2-40B4-BE49-F238E27FC236}">
                <a16:creationId xmlns:a16="http://schemas.microsoft.com/office/drawing/2014/main" id="{5D769E20-A52B-C716-D009-D8EAC2F00737}"/>
              </a:ext>
            </a:extLst>
          </p:cNvPr>
          <p:cNvSpPr txBox="1"/>
          <p:nvPr/>
        </p:nvSpPr>
        <p:spPr>
          <a:xfrm>
            <a:off x="583785" y="2994411"/>
            <a:ext cx="2524719" cy="369332"/>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A.</a:t>
            </a:r>
            <a:endParaRPr lang="en-GB" dirty="0">
              <a:solidFill>
                <a:srgbClr val="007137"/>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00AA1E0-FCEA-9CA5-2125-024A3BD561CE}"/>
              </a:ext>
            </a:extLst>
          </p:cNvPr>
          <p:cNvSpPr txBox="1"/>
          <p:nvPr/>
        </p:nvSpPr>
        <p:spPr>
          <a:xfrm>
            <a:off x="583785" y="4311380"/>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B</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883124C6-69C6-A296-8D30-507AA93A1D96}"/>
              </a:ext>
            </a:extLst>
          </p:cNvPr>
          <p:cNvSpPr txBox="1"/>
          <p:nvPr/>
        </p:nvSpPr>
        <p:spPr>
          <a:xfrm>
            <a:off x="583785" y="5668113"/>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C</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pic>
        <p:nvPicPr>
          <p:cNvPr id="28" name="Graphic 27">
            <a:extLst>
              <a:ext uri="{FF2B5EF4-FFF2-40B4-BE49-F238E27FC236}">
                <a16:creationId xmlns:a16="http://schemas.microsoft.com/office/drawing/2014/main" id="{596C1DAC-DF74-068C-7B52-A629BD578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11835" y="3976442"/>
            <a:ext cx="732949" cy="690149"/>
          </a:xfrm>
          <a:prstGeom prst="rect">
            <a:avLst/>
          </a:prstGeom>
        </p:spPr>
      </p:pic>
    </p:spTree>
    <p:extLst>
      <p:ext uri="{BB962C8B-B14F-4D97-AF65-F5344CB8AC3E}">
        <p14:creationId xmlns:p14="http://schemas.microsoft.com/office/powerpoint/2010/main" val="3559950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EEF8E9E-27FE-8A99-7B4B-0DDE622ED53E}"/>
              </a:ext>
            </a:extLst>
          </p:cNvPr>
          <p:cNvSpPr/>
          <p:nvPr/>
        </p:nvSpPr>
        <p:spPr>
          <a:xfrm>
            <a:off x="0" y="1943100"/>
            <a:ext cx="12192000" cy="4914900"/>
          </a:xfrm>
          <a:prstGeom prst="rect">
            <a:avLst/>
          </a:prstGeom>
          <a:solidFill>
            <a:srgbClr val="9C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2">
            <a:extLst>
              <a:ext uri="{FF2B5EF4-FFF2-40B4-BE49-F238E27FC236}">
                <a16:creationId xmlns:a16="http://schemas.microsoft.com/office/drawing/2014/main" id="{84E0F051-FF90-7CAB-D8A5-9447AAFEEF2C}"/>
              </a:ext>
            </a:extLst>
          </p:cNvPr>
          <p:cNvPicPr>
            <a:picLocks noChangeAspect="1"/>
          </p:cNvPicPr>
          <p:nvPr/>
        </p:nvPicPr>
        <p:blipFill rotWithShape="1">
          <a:blip r:embed="rId3">
            <a:extLst>
              <a:ext uri="{28A0092B-C50C-407E-A947-70E740481C1C}">
                <a14:useLocalDpi xmlns:a14="http://schemas.microsoft.com/office/drawing/2010/main" val="0"/>
              </a:ext>
            </a:extLst>
          </a:blip>
          <a:srcRect l="387" t="9271"/>
          <a:stretch/>
        </p:blipFill>
        <p:spPr bwMode="auto">
          <a:xfrm>
            <a:off x="3108504" y="2324008"/>
            <a:ext cx="8848523" cy="4533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A476498E-D0DF-1D6F-8F52-835D48A11C79}"/>
              </a:ext>
            </a:extLst>
          </p:cNvPr>
          <p:cNvSpPr txBox="1">
            <a:spLocks/>
          </p:cNvSpPr>
          <p:nvPr/>
        </p:nvSpPr>
        <p:spPr>
          <a:xfrm>
            <a:off x="488965" y="1092900"/>
            <a:ext cx="5313629" cy="765083"/>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eaLnBrk="1" hangingPunct="1">
              <a:lnSpc>
                <a:spcPct val="100000"/>
              </a:lnSpc>
              <a:spcBef>
                <a:spcPct val="0"/>
              </a:spcBef>
              <a:buFontTx/>
              <a:buNone/>
            </a:pPr>
            <a:r>
              <a:rPr lang="fr-FR" altLang="fr-FR" sz="2200" b="1" dirty="0">
                <a:solidFill>
                  <a:srgbClr val="007137"/>
                </a:solidFill>
                <a:latin typeface="Arial" panose="020B0604020202020204" pitchFamily="34" charset="0"/>
                <a:cs typeface="Arial" panose="020B0604020202020204" pitchFamily="34" charset="0"/>
              </a:rPr>
              <a:t>Combien de terres sont couvertes de sols fragiles et peu développés?</a:t>
            </a:r>
            <a:endParaRPr lang="en-US" altLang="fr-FR" sz="2200" b="1" dirty="0">
              <a:solidFill>
                <a:srgbClr val="007137"/>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063B67A4-47A1-A72A-3850-E0257591D356}"/>
              </a:ext>
            </a:extLst>
          </p:cNvPr>
          <p:cNvSpPr txBox="1"/>
          <p:nvPr/>
        </p:nvSpPr>
        <p:spPr>
          <a:xfrm>
            <a:off x="1237479" y="2532746"/>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a:t>
            </a:r>
          </a:p>
        </p:txBody>
      </p:sp>
      <p:sp>
        <p:nvSpPr>
          <p:cNvPr id="16" name="TextBox 15">
            <a:extLst>
              <a:ext uri="{FF2B5EF4-FFF2-40B4-BE49-F238E27FC236}">
                <a16:creationId xmlns:a16="http://schemas.microsoft.com/office/drawing/2014/main" id="{CD128110-BC86-0C82-5FCD-0543ACDEAFEE}"/>
              </a:ext>
            </a:extLst>
          </p:cNvPr>
          <p:cNvSpPr txBox="1"/>
          <p:nvPr/>
        </p:nvSpPr>
        <p:spPr>
          <a:xfrm>
            <a:off x="1237478" y="387452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3%</a:t>
            </a:r>
          </a:p>
        </p:txBody>
      </p:sp>
      <p:sp>
        <p:nvSpPr>
          <p:cNvPr id="17" name="TextBox 16">
            <a:extLst>
              <a:ext uri="{FF2B5EF4-FFF2-40B4-BE49-F238E27FC236}">
                <a16:creationId xmlns:a16="http://schemas.microsoft.com/office/drawing/2014/main" id="{077614B7-641C-D47F-EE13-3E464EAC9105}"/>
              </a:ext>
            </a:extLst>
          </p:cNvPr>
          <p:cNvSpPr txBox="1"/>
          <p:nvPr/>
        </p:nvSpPr>
        <p:spPr>
          <a:xfrm>
            <a:off x="1237478" y="525083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6%</a:t>
            </a:r>
          </a:p>
        </p:txBody>
      </p:sp>
      <p:sp>
        <p:nvSpPr>
          <p:cNvPr id="18" name="TextBox 17">
            <a:extLst>
              <a:ext uri="{FF2B5EF4-FFF2-40B4-BE49-F238E27FC236}">
                <a16:creationId xmlns:a16="http://schemas.microsoft.com/office/drawing/2014/main" id="{5D769E20-A52B-C716-D009-D8EAC2F00737}"/>
              </a:ext>
            </a:extLst>
          </p:cNvPr>
          <p:cNvSpPr txBox="1"/>
          <p:nvPr/>
        </p:nvSpPr>
        <p:spPr>
          <a:xfrm>
            <a:off x="583785" y="2994411"/>
            <a:ext cx="2524719" cy="369332"/>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A.</a:t>
            </a:r>
            <a:endParaRPr lang="en-GB" dirty="0">
              <a:solidFill>
                <a:srgbClr val="007137"/>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00AA1E0-FCEA-9CA5-2125-024A3BD561CE}"/>
              </a:ext>
            </a:extLst>
          </p:cNvPr>
          <p:cNvSpPr txBox="1"/>
          <p:nvPr/>
        </p:nvSpPr>
        <p:spPr>
          <a:xfrm>
            <a:off x="583785" y="4311380"/>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B</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883124C6-69C6-A296-8D30-507AA93A1D96}"/>
              </a:ext>
            </a:extLst>
          </p:cNvPr>
          <p:cNvSpPr txBox="1"/>
          <p:nvPr/>
        </p:nvSpPr>
        <p:spPr>
          <a:xfrm>
            <a:off x="583785" y="5668113"/>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C</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pic>
        <p:nvPicPr>
          <p:cNvPr id="28" name="Graphic 27">
            <a:extLst>
              <a:ext uri="{FF2B5EF4-FFF2-40B4-BE49-F238E27FC236}">
                <a16:creationId xmlns:a16="http://schemas.microsoft.com/office/drawing/2014/main" id="{596C1DAC-DF74-068C-7B52-A629BD578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26813" y="3966853"/>
            <a:ext cx="732949" cy="690149"/>
          </a:xfrm>
          <a:prstGeom prst="rect">
            <a:avLst/>
          </a:prstGeom>
        </p:spPr>
      </p:pic>
    </p:spTree>
    <p:extLst>
      <p:ext uri="{BB962C8B-B14F-4D97-AF65-F5344CB8AC3E}">
        <p14:creationId xmlns:p14="http://schemas.microsoft.com/office/powerpoint/2010/main" val="3553527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2581D88-7EA8-7BEE-EC2A-2435BC6B20A5}"/>
              </a:ext>
            </a:extLst>
          </p:cNvPr>
          <p:cNvSpPr/>
          <p:nvPr/>
        </p:nvSpPr>
        <p:spPr>
          <a:xfrm>
            <a:off x="0" y="1943100"/>
            <a:ext cx="12192000" cy="4914900"/>
          </a:xfrm>
          <a:prstGeom prst="rect">
            <a:avLst/>
          </a:prstGeom>
          <a:solidFill>
            <a:srgbClr val="9C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Picture 2">
            <a:extLst>
              <a:ext uri="{FF2B5EF4-FFF2-40B4-BE49-F238E27FC236}">
                <a16:creationId xmlns:a16="http://schemas.microsoft.com/office/drawing/2014/main" id="{02D2E7B0-974C-4C1E-6411-173204E6652E}"/>
              </a:ext>
            </a:extLst>
          </p:cNvPr>
          <p:cNvPicPr>
            <a:picLocks noChangeAspect="1"/>
          </p:cNvPicPr>
          <p:nvPr/>
        </p:nvPicPr>
        <p:blipFill rotWithShape="1">
          <a:blip r:embed="rId3">
            <a:extLst>
              <a:ext uri="{28A0092B-C50C-407E-A947-70E740481C1C}">
                <a14:useLocalDpi xmlns:a14="http://schemas.microsoft.com/office/drawing/2010/main" val="0"/>
              </a:ext>
            </a:extLst>
          </a:blip>
          <a:srcRect l="657" t="6488"/>
          <a:stretch/>
        </p:blipFill>
        <p:spPr bwMode="auto">
          <a:xfrm>
            <a:off x="3108504" y="2173846"/>
            <a:ext cx="8848523" cy="4684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A476498E-D0DF-1D6F-8F52-835D48A11C79}"/>
              </a:ext>
            </a:extLst>
          </p:cNvPr>
          <p:cNvSpPr txBox="1">
            <a:spLocks/>
          </p:cNvSpPr>
          <p:nvPr/>
        </p:nvSpPr>
        <p:spPr>
          <a:xfrm>
            <a:off x="488965" y="1092900"/>
            <a:ext cx="4835065" cy="733062"/>
          </a:xfrm>
          <a:prstGeom prst="rect">
            <a:avLst/>
          </a:prstGeom>
        </p:spPr>
        <p:txBody>
          <a:bodyPr>
            <a:normAutofit lnSpcReduction="10000"/>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eaLnBrk="1" hangingPunct="1">
              <a:lnSpc>
                <a:spcPct val="100000"/>
              </a:lnSpc>
              <a:spcBef>
                <a:spcPct val="0"/>
              </a:spcBef>
              <a:buFontTx/>
              <a:buNone/>
            </a:pPr>
            <a:r>
              <a:rPr lang="fr-FR" altLang="fr-FR" sz="2200" b="1" dirty="0">
                <a:solidFill>
                  <a:srgbClr val="007137"/>
                </a:solidFill>
                <a:latin typeface="Arial" panose="020B0604020202020204" pitchFamily="34" charset="0"/>
                <a:cs typeface="Arial" panose="020B0604020202020204" pitchFamily="34" charset="0"/>
              </a:rPr>
              <a:t>Quelle proportion de la planète est couverte par des sols «salés»?</a:t>
            </a:r>
            <a:endParaRPr lang="en-US" altLang="fr-FR" sz="2200" b="1" dirty="0">
              <a:solidFill>
                <a:srgbClr val="007137"/>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063B67A4-47A1-A72A-3850-E0257591D356}"/>
              </a:ext>
            </a:extLst>
          </p:cNvPr>
          <p:cNvSpPr txBox="1"/>
          <p:nvPr/>
        </p:nvSpPr>
        <p:spPr>
          <a:xfrm>
            <a:off x="1237479" y="2532746"/>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a:t>
            </a:r>
          </a:p>
        </p:txBody>
      </p:sp>
      <p:sp>
        <p:nvSpPr>
          <p:cNvPr id="16" name="TextBox 15">
            <a:extLst>
              <a:ext uri="{FF2B5EF4-FFF2-40B4-BE49-F238E27FC236}">
                <a16:creationId xmlns:a16="http://schemas.microsoft.com/office/drawing/2014/main" id="{CD128110-BC86-0C82-5FCD-0543ACDEAFEE}"/>
              </a:ext>
            </a:extLst>
          </p:cNvPr>
          <p:cNvSpPr txBox="1"/>
          <p:nvPr/>
        </p:nvSpPr>
        <p:spPr>
          <a:xfrm>
            <a:off x="1237478" y="387452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3%</a:t>
            </a:r>
          </a:p>
        </p:txBody>
      </p:sp>
      <p:sp>
        <p:nvSpPr>
          <p:cNvPr id="17" name="TextBox 16">
            <a:extLst>
              <a:ext uri="{FF2B5EF4-FFF2-40B4-BE49-F238E27FC236}">
                <a16:creationId xmlns:a16="http://schemas.microsoft.com/office/drawing/2014/main" id="{077614B7-641C-D47F-EE13-3E464EAC9105}"/>
              </a:ext>
            </a:extLst>
          </p:cNvPr>
          <p:cNvSpPr txBox="1"/>
          <p:nvPr/>
        </p:nvSpPr>
        <p:spPr>
          <a:xfrm>
            <a:off x="1237478" y="525083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8%</a:t>
            </a:r>
          </a:p>
        </p:txBody>
      </p:sp>
      <p:sp>
        <p:nvSpPr>
          <p:cNvPr id="18" name="TextBox 17">
            <a:extLst>
              <a:ext uri="{FF2B5EF4-FFF2-40B4-BE49-F238E27FC236}">
                <a16:creationId xmlns:a16="http://schemas.microsoft.com/office/drawing/2014/main" id="{5D769E20-A52B-C716-D009-D8EAC2F00737}"/>
              </a:ext>
            </a:extLst>
          </p:cNvPr>
          <p:cNvSpPr txBox="1"/>
          <p:nvPr/>
        </p:nvSpPr>
        <p:spPr>
          <a:xfrm>
            <a:off x="583785" y="2994411"/>
            <a:ext cx="2524719" cy="369332"/>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A.</a:t>
            </a:r>
            <a:endParaRPr lang="en-GB" dirty="0">
              <a:solidFill>
                <a:srgbClr val="007137"/>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00AA1E0-FCEA-9CA5-2125-024A3BD561CE}"/>
              </a:ext>
            </a:extLst>
          </p:cNvPr>
          <p:cNvSpPr txBox="1"/>
          <p:nvPr/>
        </p:nvSpPr>
        <p:spPr>
          <a:xfrm>
            <a:off x="583785" y="4311380"/>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B</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883124C6-69C6-A296-8D30-507AA93A1D96}"/>
              </a:ext>
            </a:extLst>
          </p:cNvPr>
          <p:cNvSpPr txBox="1"/>
          <p:nvPr/>
        </p:nvSpPr>
        <p:spPr>
          <a:xfrm>
            <a:off x="583785" y="5668113"/>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C</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pic>
        <p:nvPicPr>
          <p:cNvPr id="28" name="Graphic 27">
            <a:extLst>
              <a:ext uri="{FF2B5EF4-FFF2-40B4-BE49-F238E27FC236}">
                <a16:creationId xmlns:a16="http://schemas.microsoft.com/office/drawing/2014/main" id="{596C1DAC-DF74-068C-7B52-A629BD578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16560" y="3966305"/>
            <a:ext cx="732949" cy="690149"/>
          </a:xfrm>
          <a:prstGeom prst="rect">
            <a:avLst/>
          </a:prstGeom>
        </p:spPr>
      </p:pic>
    </p:spTree>
    <p:extLst>
      <p:ext uri="{BB962C8B-B14F-4D97-AF65-F5344CB8AC3E}">
        <p14:creationId xmlns:p14="http://schemas.microsoft.com/office/powerpoint/2010/main" val="1850914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D7833D5-F922-DB77-5E75-029673CFD2AA}"/>
              </a:ext>
            </a:extLst>
          </p:cNvPr>
          <p:cNvSpPr/>
          <p:nvPr/>
        </p:nvSpPr>
        <p:spPr>
          <a:xfrm>
            <a:off x="0" y="1943100"/>
            <a:ext cx="12192000" cy="4914900"/>
          </a:xfrm>
          <a:prstGeom prst="rect">
            <a:avLst/>
          </a:prstGeom>
          <a:solidFill>
            <a:srgbClr val="9C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Picture 2">
            <a:extLst>
              <a:ext uri="{FF2B5EF4-FFF2-40B4-BE49-F238E27FC236}">
                <a16:creationId xmlns:a16="http://schemas.microsoft.com/office/drawing/2014/main" id="{3C3C86A3-357A-9137-85FF-8814504AC6F4}"/>
              </a:ext>
            </a:extLst>
          </p:cNvPr>
          <p:cNvPicPr>
            <a:picLocks noChangeAspect="1"/>
          </p:cNvPicPr>
          <p:nvPr/>
        </p:nvPicPr>
        <p:blipFill rotWithShape="1">
          <a:blip r:embed="rId3">
            <a:extLst>
              <a:ext uri="{28A0092B-C50C-407E-A947-70E740481C1C}">
                <a14:useLocalDpi xmlns:a14="http://schemas.microsoft.com/office/drawing/2010/main" val="0"/>
              </a:ext>
            </a:extLst>
          </a:blip>
          <a:srcRect l="476" t="7011"/>
          <a:stretch/>
        </p:blipFill>
        <p:spPr bwMode="auto">
          <a:xfrm>
            <a:off x="3108504" y="2206402"/>
            <a:ext cx="8848523" cy="4651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A476498E-D0DF-1D6F-8F52-835D48A11C79}"/>
              </a:ext>
            </a:extLst>
          </p:cNvPr>
          <p:cNvSpPr txBox="1">
            <a:spLocks/>
          </p:cNvSpPr>
          <p:nvPr/>
        </p:nvSpPr>
        <p:spPr>
          <a:xfrm>
            <a:off x="488965" y="1092900"/>
            <a:ext cx="7561173" cy="765083"/>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eaLnBrk="1" hangingPunct="1">
              <a:lnSpc>
                <a:spcPct val="100000"/>
              </a:lnSpc>
              <a:spcBef>
                <a:spcPct val="0"/>
              </a:spcBef>
              <a:buFontTx/>
              <a:buNone/>
            </a:pPr>
            <a:r>
              <a:rPr lang="fr-FR" altLang="fr-FR" sz="2200" b="1" dirty="0">
                <a:solidFill>
                  <a:srgbClr val="007137"/>
                </a:solidFill>
                <a:latin typeface="Arial" panose="020B0604020202020204" pitchFamily="34" charset="0"/>
                <a:cs typeface="Arial" panose="020B0604020202020204" pitchFamily="34" charset="0"/>
              </a:rPr>
              <a:t>Quelle proportion de la Terre est trop sablonneuse?</a:t>
            </a:r>
            <a:endParaRPr lang="en-US" altLang="fr-FR" sz="2200" b="1" dirty="0">
              <a:solidFill>
                <a:srgbClr val="007137"/>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063B67A4-47A1-A72A-3850-E0257591D356}"/>
              </a:ext>
            </a:extLst>
          </p:cNvPr>
          <p:cNvSpPr txBox="1"/>
          <p:nvPr/>
        </p:nvSpPr>
        <p:spPr>
          <a:xfrm>
            <a:off x="1237479" y="2532746"/>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2%</a:t>
            </a:r>
          </a:p>
        </p:txBody>
      </p:sp>
      <p:sp>
        <p:nvSpPr>
          <p:cNvPr id="16" name="TextBox 15">
            <a:extLst>
              <a:ext uri="{FF2B5EF4-FFF2-40B4-BE49-F238E27FC236}">
                <a16:creationId xmlns:a16="http://schemas.microsoft.com/office/drawing/2014/main" id="{CD128110-BC86-0C82-5FCD-0543ACDEAFEE}"/>
              </a:ext>
            </a:extLst>
          </p:cNvPr>
          <p:cNvSpPr txBox="1"/>
          <p:nvPr/>
        </p:nvSpPr>
        <p:spPr>
          <a:xfrm>
            <a:off x="1237478" y="387452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6%</a:t>
            </a:r>
          </a:p>
        </p:txBody>
      </p:sp>
      <p:sp>
        <p:nvSpPr>
          <p:cNvPr id="17" name="TextBox 16">
            <a:extLst>
              <a:ext uri="{FF2B5EF4-FFF2-40B4-BE49-F238E27FC236}">
                <a16:creationId xmlns:a16="http://schemas.microsoft.com/office/drawing/2014/main" id="{077614B7-641C-D47F-EE13-3E464EAC9105}"/>
              </a:ext>
            </a:extLst>
          </p:cNvPr>
          <p:cNvSpPr txBox="1"/>
          <p:nvPr/>
        </p:nvSpPr>
        <p:spPr>
          <a:xfrm>
            <a:off x="1237478" y="525083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8%</a:t>
            </a:r>
          </a:p>
        </p:txBody>
      </p:sp>
      <p:sp>
        <p:nvSpPr>
          <p:cNvPr id="18" name="TextBox 17">
            <a:extLst>
              <a:ext uri="{FF2B5EF4-FFF2-40B4-BE49-F238E27FC236}">
                <a16:creationId xmlns:a16="http://schemas.microsoft.com/office/drawing/2014/main" id="{5D769E20-A52B-C716-D009-D8EAC2F00737}"/>
              </a:ext>
            </a:extLst>
          </p:cNvPr>
          <p:cNvSpPr txBox="1"/>
          <p:nvPr/>
        </p:nvSpPr>
        <p:spPr>
          <a:xfrm>
            <a:off x="583785" y="2994411"/>
            <a:ext cx="2524719" cy="369332"/>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A.</a:t>
            </a:r>
            <a:endParaRPr lang="en-GB" dirty="0">
              <a:solidFill>
                <a:srgbClr val="007137"/>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00AA1E0-FCEA-9CA5-2125-024A3BD561CE}"/>
              </a:ext>
            </a:extLst>
          </p:cNvPr>
          <p:cNvSpPr txBox="1"/>
          <p:nvPr/>
        </p:nvSpPr>
        <p:spPr>
          <a:xfrm>
            <a:off x="583785" y="4311380"/>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B</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883124C6-69C6-A296-8D30-507AA93A1D96}"/>
              </a:ext>
            </a:extLst>
          </p:cNvPr>
          <p:cNvSpPr txBox="1"/>
          <p:nvPr/>
        </p:nvSpPr>
        <p:spPr>
          <a:xfrm>
            <a:off x="583785" y="5668113"/>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C</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pic>
        <p:nvPicPr>
          <p:cNvPr id="28" name="Graphic 27">
            <a:extLst>
              <a:ext uri="{FF2B5EF4-FFF2-40B4-BE49-F238E27FC236}">
                <a16:creationId xmlns:a16="http://schemas.microsoft.com/office/drawing/2014/main" id="{596C1DAC-DF74-068C-7B52-A629BD578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52694" y="2647343"/>
            <a:ext cx="732949" cy="690149"/>
          </a:xfrm>
          <a:prstGeom prst="rect">
            <a:avLst/>
          </a:prstGeom>
        </p:spPr>
      </p:pic>
    </p:spTree>
    <p:extLst>
      <p:ext uri="{BB962C8B-B14F-4D97-AF65-F5344CB8AC3E}">
        <p14:creationId xmlns:p14="http://schemas.microsoft.com/office/powerpoint/2010/main" val="211433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215B2D5-7BB7-31EB-3248-3ED589E003CC}"/>
              </a:ext>
            </a:extLst>
          </p:cNvPr>
          <p:cNvSpPr/>
          <p:nvPr/>
        </p:nvSpPr>
        <p:spPr>
          <a:xfrm>
            <a:off x="0" y="1943100"/>
            <a:ext cx="12192000" cy="4914900"/>
          </a:xfrm>
          <a:prstGeom prst="rect">
            <a:avLst/>
          </a:prstGeom>
          <a:solidFill>
            <a:srgbClr val="9C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2">
            <a:extLst>
              <a:ext uri="{FF2B5EF4-FFF2-40B4-BE49-F238E27FC236}">
                <a16:creationId xmlns:a16="http://schemas.microsoft.com/office/drawing/2014/main" id="{65E64ED8-FBF7-F5B5-C871-DBE8121A398F}"/>
              </a:ext>
            </a:extLst>
          </p:cNvPr>
          <p:cNvPicPr>
            <a:picLocks noChangeAspect="1"/>
          </p:cNvPicPr>
          <p:nvPr/>
        </p:nvPicPr>
        <p:blipFill rotWithShape="1">
          <a:blip r:embed="rId3">
            <a:extLst>
              <a:ext uri="{28A0092B-C50C-407E-A947-70E740481C1C}">
                <a14:useLocalDpi xmlns:a14="http://schemas.microsoft.com/office/drawing/2010/main" val="0"/>
              </a:ext>
            </a:extLst>
          </a:blip>
          <a:srcRect l="1081" t="10091"/>
          <a:stretch/>
        </p:blipFill>
        <p:spPr bwMode="auto">
          <a:xfrm>
            <a:off x="3108504" y="2334637"/>
            <a:ext cx="8848523" cy="452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A476498E-D0DF-1D6F-8F52-835D48A11C79}"/>
              </a:ext>
            </a:extLst>
          </p:cNvPr>
          <p:cNvSpPr txBox="1">
            <a:spLocks/>
          </p:cNvSpPr>
          <p:nvPr/>
        </p:nvSpPr>
        <p:spPr>
          <a:xfrm>
            <a:off x="488965" y="1092900"/>
            <a:ext cx="6005839" cy="765083"/>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eaLnBrk="1" hangingPunct="1">
              <a:lnSpc>
                <a:spcPct val="100000"/>
              </a:lnSpc>
              <a:spcBef>
                <a:spcPct val="0"/>
              </a:spcBef>
              <a:buFontTx/>
              <a:buNone/>
            </a:pPr>
            <a:r>
              <a:rPr lang="fr-FR" altLang="fr-FR" sz="2200" b="1" dirty="0">
                <a:solidFill>
                  <a:srgbClr val="007137"/>
                </a:solidFill>
                <a:latin typeface="Arial" panose="020B0604020202020204" pitchFamily="34" charset="0"/>
                <a:cs typeface="Arial" panose="020B0604020202020204" pitchFamily="34" charset="0"/>
              </a:rPr>
              <a:t>Quelle est la part de la superficie couverte par les forêts de conifères?</a:t>
            </a:r>
            <a:endParaRPr lang="en-US" altLang="fr-FR" sz="2200" b="1" dirty="0">
              <a:solidFill>
                <a:srgbClr val="007137"/>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063B67A4-47A1-A72A-3850-E0257591D356}"/>
              </a:ext>
            </a:extLst>
          </p:cNvPr>
          <p:cNvSpPr txBox="1"/>
          <p:nvPr/>
        </p:nvSpPr>
        <p:spPr>
          <a:xfrm>
            <a:off x="1237479" y="2532746"/>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10%</a:t>
            </a:r>
          </a:p>
        </p:txBody>
      </p:sp>
      <p:sp>
        <p:nvSpPr>
          <p:cNvPr id="16" name="TextBox 15">
            <a:extLst>
              <a:ext uri="{FF2B5EF4-FFF2-40B4-BE49-F238E27FC236}">
                <a16:creationId xmlns:a16="http://schemas.microsoft.com/office/drawing/2014/main" id="{CD128110-BC86-0C82-5FCD-0543ACDEAFEE}"/>
              </a:ext>
            </a:extLst>
          </p:cNvPr>
          <p:cNvSpPr txBox="1"/>
          <p:nvPr/>
        </p:nvSpPr>
        <p:spPr>
          <a:xfrm>
            <a:off x="1237478" y="387452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15%</a:t>
            </a:r>
          </a:p>
        </p:txBody>
      </p:sp>
      <p:sp>
        <p:nvSpPr>
          <p:cNvPr id="17" name="TextBox 16">
            <a:extLst>
              <a:ext uri="{FF2B5EF4-FFF2-40B4-BE49-F238E27FC236}">
                <a16:creationId xmlns:a16="http://schemas.microsoft.com/office/drawing/2014/main" id="{077614B7-641C-D47F-EE13-3E464EAC9105}"/>
              </a:ext>
            </a:extLst>
          </p:cNvPr>
          <p:cNvSpPr txBox="1"/>
          <p:nvPr/>
        </p:nvSpPr>
        <p:spPr>
          <a:xfrm>
            <a:off x="1237478" y="525083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18%</a:t>
            </a:r>
          </a:p>
        </p:txBody>
      </p:sp>
      <p:sp>
        <p:nvSpPr>
          <p:cNvPr id="18" name="TextBox 17">
            <a:extLst>
              <a:ext uri="{FF2B5EF4-FFF2-40B4-BE49-F238E27FC236}">
                <a16:creationId xmlns:a16="http://schemas.microsoft.com/office/drawing/2014/main" id="{5D769E20-A52B-C716-D009-D8EAC2F00737}"/>
              </a:ext>
            </a:extLst>
          </p:cNvPr>
          <p:cNvSpPr txBox="1"/>
          <p:nvPr/>
        </p:nvSpPr>
        <p:spPr>
          <a:xfrm>
            <a:off x="583785" y="2994411"/>
            <a:ext cx="2524719" cy="369332"/>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A.</a:t>
            </a:r>
            <a:endParaRPr lang="en-GB" dirty="0">
              <a:solidFill>
                <a:srgbClr val="007137"/>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00AA1E0-FCEA-9CA5-2125-024A3BD561CE}"/>
              </a:ext>
            </a:extLst>
          </p:cNvPr>
          <p:cNvSpPr txBox="1"/>
          <p:nvPr/>
        </p:nvSpPr>
        <p:spPr>
          <a:xfrm>
            <a:off x="583785" y="4311380"/>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B</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883124C6-69C6-A296-8D30-507AA93A1D96}"/>
              </a:ext>
            </a:extLst>
          </p:cNvPr>
          <p:cNvSpPr txBox="1"/>
          <p:nvPr/>
        </p:nvSpPr>
        <p:spPr>
          <a:xfrm>
            <a:off x="583785" y="5668113"/>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C</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pic>
        <p:nvPicPr>
          <p:cNvPr id="28" name="Graphic 27">
            <a:extLst>
              <a:ext uri="{FF2B5EF4-FFF2-40B4-BE49-F238E27FC236}">
                <a16:creationId xmlns:a16="http://schemas.microsoft.com/office/drawing/2014/main" id="{596C1DAC-DF74-068C-7B52-A629BD578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11833" y="2649336"/>
            <a:ext cx="732949" cy="690149"/>
          </a:xfrm>
          <a:prstGeom prst="rect">
            <a:avLst/>
          </a:prstGeom>
        </p:spPr>
      </p:pic>
    </p:spTree>
    <p:extLst>
      <p:ext uri="{BB962C8B-B14F-4D97-AF65-F5344CB8AC3E}">
        <p14:creationId xmlns:p14="http://schemas.microsoft.com/office/powerpoint/2010/main" val="3561636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183E28E-BE52-848F-7B4C-F29E25E89436}"/>
              </a:ext>
            </a:extLst>
          </p:cNvPr>
          <p:cNvSpPr/>
          <p:nvPr/>
        </p:nvSpPr>
        <p:spPr>
          <a:xfrm>
            <a:off x="0" y="1943100"/>
            <a:ext cx="12192000" cy="4914900"/>
          </a:xfrm>
          <a:prstGeom prst="rect">
            <a:avLst/>
          </a:prstGeom>
          <a:solidFill>
            <a:srgbClr val="9C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3">
            <a:extLst>
              <a:ext uri="{FF2B5EF4-FFF2-40B4-BE49-F238E27FC236}">
                <a16:creationId xmlns:a16="http://schemas.microsoft.com/office/drawing/2014/main" id="{05917AA7-8B3C-808C-5690-C1919662C60A}"/>
              </a:ext>
            </a:extLst>
          </p:cNvPr>
          <p:cNvPicPr>
            <a:picLocks noChangeAspect="1"/>
          </p:cNvPicPr>
          <p:nvPr/>
        </p:nvPicPr>
        <p:blipFill rotWithShape="1">
          <a:blip r:embed="rId3">
            <a:extLst>
              <a:ext uri="{28A0092B-C50C-407E-A947-70E740481C1C}">
                <a14:useLocalDpi xmlns:a14="http://schemas.microsoft.com/office/drawing/2010/main" val="0"/>
              </a:ext>
            </a:extLst>
          </a:blip>
          <a:srcRect l="509" t="5986"/>
          <a:stretch/>
        </p:blipFill>
        <p:spPr bwMode="auto">
          <a:xfrm>
            <a:off x="3108416" y="2153540"/>
            <a:ext cx="8848612" cy="4704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A476498E-D0DF-1D6F-8F52-835D48A11C79}"/>
              </a:ext>
            </a:extLst>
          </p:cNvPr>
          <p:cNvSpPr txBox="1">
            <a:spLocks/>
          </p:cNvSpPr>
          <p:nvPr/>
        </p:nvSpPr>
        <p:spPr>
          <a:xfrm>
            <a:off x="488965" y="1092900"/>
            <a:ext cx="5707728" cy="765083"/>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eaLnBrk="1" hangingPunct="1">
              <a:lnSpc>
                <a:spcPct val="100000"/>
              </a:lnSpc>
              <a:spcBef>
                <a:spcPct val="0"/>
              </a:spcBef>
              <a:buFontTx/>
              <a:buNone/>
            </a:pPr>
            <a:r>
              <a:rPr lang="fr-FR" altLang="fr-FR" sz="2200" b="1" dirty="0">
                <a:solidFill>
                  <a:srgbClr val="007137"/>
                </a:solidFill>
                <a:latin typeface="Arial" panose="020B0604020202020204" pitchFamily="34" charset="0"/>
                <a:cs typeface="Arial" panose="020B0604020202020204" pitchFamily="34" charset="0"/>
              </a:rPr>
              <a:t>Quelle part de la superficie est trop humide ou saturée en eau?</a:t>
            </a:r>
            <a:endParaRPr lang="en-US" altLang="fr-FR" sz="2200" b="1" dirty="0">
              <a:solidFill>
                <a:srgbClr val="007137"/>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063B67A4-47A1-A72A-3850-E0257591D356}"/>
              </a:ext>
            </a:extLst>
          </p:cNvPr>
          <p:cNvSpPr txBox="1"/>
          <p:nvPr/>
        </p:nvSpPr>
        <p:spPr>
          <a:xfrm>
            <a:off x="1237479" y="2532746"/>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2%</a:t>
            </a:r>
          </a:p>
        </p:txBody>
      </p:sp>
      <p:sp>
        <p:nvSpPr>
          <p:cNvPr id="16" name="TextBox 15">
            <a:extLst>
              <a:ext uri="{FF2B5EF4-FFF2-40B4-BE49-F238E27FC236}">
                <a16:creationId xmlns:a16="http://schemas.microsoft.com/office/drawing/2014/main" id="{CD128110-BC86-0C82-5FCD-0543ACDEAFEE}"/>
              </a:ext>
            </a:extLst>
          </p:cNvPr>
          <p:cNvSpPr txBox="1"/>
          <p:nvPr/>
        </p:nvSpPr>
        <p:spPr>
          <a:xfrm>
            <a:off x="1237478" y="387452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5%</a:t>
            </a:r>
          </a:p>
        </p:txBody>
      </p:sp>
      <p:sp>
        <p:nvSpPr>
          <p:cNvPr id="17" name="TextBox 16">
            <a:extLst>
              <a:ext uri="{FF2B5EF4-FFF2-40B4-BE49-F238E27FC236}">
                <a16:creationId xmlns:a16="http://schemas.microsoft.com/office/drawing/2014/main" id="{077614B7-641C-D47F-EE13-3E464EAC9105}"/>
              </a:ext>
            </a:extLst>
          </p:cNvPr>
          <p:cNvSpPr txBox="1"/>
          <p:nvPr/>
        </p:nvSpPr>
        <p:spPr>
          <a:xfrm>
            <a:off x="1237478" y="525083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9%</a:t>
            </a:r>
          </a:p>
        </p:txBody>
      </p:sp>
      <p:sp>
        <p:nvSpPr>
          <p:cNvPr id="18" name="TextBox 17">
            <a:extLst>
              <a:ext uri="{FF2B5EF4-FFF2-40B4-BE49-F238E27FC236}">
                <a16:creationId xmlns:a16="http://schemas.microsoft.com/office/drawing/2014/main" id="{5D769E20-A52B-C716-D009-D8EAC2F00737}"/>
              </a:ext>
            </a:extLst>
          </p:cNvPr>
          <p:cNvSpPr txBox="1"/>
          <p:nvPr/>
        </p:nvSpPr>
        <p:spPr>
          <a:xfrm>
            <a:off x="583785" y="2994411"/>
            <a:ext cx="2524719" cy="369332"/>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A.</a:t>
            </a:r>
            <a:endParaRPr lang="en-GB" dirty="0">
              <a:solidFill>
                <a:srgbClr val="007137"/>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00AA1E0-FCEA-9CA5-2125-024A3BD561CE}"/>
              </a:ext>
            </a:extLst>
          </p:cNvPr>
          <p:cNvSpPr txBox="1"/>
          <p:nvPr/>
        </p:nvSpPr>
        <p:spPr>
          <a:xfrm>
            <a:off x="583785" y="4311380"/>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B</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883124C6-69C6-A296-8D30-507AA93A1D96}"/>
              </a:ext>
            </a:extLst>
          </p:cNvPr>
          <p:cNvSpPr txBox="1"/>
          <p:nvPr/>
        </p:nvSpPr>
        <p:spPr>
          <a:xfrm>
            <a:off x="583785" y="5668113"/>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C</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pic>
        <p:nvPicPr>
          <p:cNvPr id="28" name="Graphic 27">
            <a:extLst>
              <a:ext uri="{FF2B5EF4-FFF2-40B4-BE49-F238E27FC236}">
                <a16:creationId xmlns:a16="http://schemas.microsoft.com/office/drawing/2014/main" id="{596C1DAC-DF74-068C-7B52-A629BD578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45359" y="2620867"/>
            <a:ext cx="732949" cy="690149"/>
          </a:xfrm>
          <a:prstGeom prst="rect">
            <a:avLst/>
          </a:prstGeom>
        </p:spPr>
      </p:pic>
    </p:spTree>
    <p:extLst>
      <p:ext uri="{BB962C8B-B14F-4D97-AF65-F5344CB8AC3E}">
        <p14:creationId xmlns:p14="http://schemas.microsoft.com/office/powerpoint/2010/main" val="35184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AF0289D-6618-52A0-241F-4DEB9BAEB5E3}"/>
              </a:ext>
            </a:extLst>
          </p:cNvPr>
          <p:cNvSpPr/>
          <p:nvPr/>
        </p:nvSpPr>
        <p:spPr>
          <a:xfrm>
            <a:off x="0" y="1943100"/>
            <a:ext cx="12192000" cy="4914900"/>
          </a:xfrm>
          <a:prstGeom prst="rect">
            <a:avLst/>
          </a:prstGeom>
          <a:solidFill>
            <a:srgbClr val="9C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3">
            <a:extLst>
              <a:ext uri="{FF2B5EF4-FFF2-40B4-BE49-F238E27FC236}">
                <a16:creationId xmlns:a16="http://schemas.microsoft.com/office/drawing/2014/main" id="{453CB81D-5A57-779F-94B0-F5D158BD8036}"/>
              </a:ext>
            </a:extLst>
          </p:cNvPr>
          <p:cNvPicPr>
            <a:picLocks noChangeAspect="1"/>
          </p:cNvPicPr>
          <p:nvPr/>
        </p:nvPicPr>
        <p:blipFill rotWithShape="1">
          <a:blip r:embed="rId3">
            <a:extLst>
              <a:ext uri="{28A0092B-C50C-407E-A947-70E740481C1C}">
                <a14:useLocalDpi xmlns:a14="http://schemas.microsoft.com/office/drawing/2010/main" val="0"/>
              </a:ext>
            </a:extLst>
          </a:blip>
          <a:srcRect l="630" t="6068"/>
          <a:stretch/>
        </p:blipFill>
        <p:spPr bwMode="auto">
          <a:xfrm>
            <a:off x="3108504" y="2153588"/>
            <a:ext cx="8848524" cy="470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A476498E-D0DF-1D6F-8F52-835D48A11C79}"/>
              </a:ext>
            </a:extLst>
          </p:cNvPr>
          <p:cNvSpPr txBox="1">
            <a:spLocks/>
          </p:cNvSpPr>
          <p:nvPr/>
        </p:nvSpPr>
        <p:spPr>
          <a:xfrm>
            <a:off x="488964" y="1092900"/>
            <a:ext cx="8988322" cy="765083"/>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eaLnBrk="1" hangingPunct="1">
              <a:lnSpc>
                <a:spcPct val="100000"/>
              </a:lnSpc>
              <a:spcBef>
                <a:spcPct val="0"/>
              </a:spcBef>
              <a:buFontTx/>
              <a:buNone/>
            </a:pPr>
            <a:r>
              <a:rPr lang="fr-FR" altLang="fr-FR" sz="2200" b="1" dirty="0">
                <a:solidFill>
                  <a:srgbClr val="007137"/>
                </a:solidFill>
                <a:latin typeface="Arial" panose="020B0604020202020204" pitchFamily="34" charset="0"/>
                <a:cs typeface="Arial" panose="020B0604020202020204" pitchFamily="34" charset="0"/>
              </a:rPr>
              <a:t>Quelle est la part de la superficie couverte par les sols </a:t>
            </a:r>
            <a:br>
              <a:rPr lang="fr-FR" altLang="fr-FR" sz="2200" b="1" dirty="0">
                <a:solidFill>
                  <a:srgbClr val="007137"/>
                </a:solidFill>
                <a:latin typeface="Arial" panose="020B0604020202020204" pitchFamily="34" charset="0"/>
                <a:cs typeface="Arial" panose="020B0604020202020204" pitchFamily="34" charset="0"/>
              </a:rPr>
            </a:br>
            <a:r>
              <a:rPr lang="fr-FR" altLang="fr-FR" sz="2200" b="1" dirty="0">
                <a:solidFill>
                  <a:srgbClr val="007137"/>
                </a:solidFill>
                <a:latin typeface="Arial" panose="020B0604020202020204" pitchFamily="34" charset="0"/>
                <a:cs typeface="Arial" panose="020B0604020202020204" pitchFamily="34" charset="0"/>
              </a:rPr>
              <a:t>tropicaux? Acides, faibles en nutriments et en matière organique?</a:t>
            </a:r>
            <a:endParaRPr lang="en-US" altLang="fr-FR" sz="2200" b="1" dirty="0">
              <a:solidFill>
                <a:srgbClr val="007137"/>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063B67A4-47A1-A72A-3850-E0257591D356}"/>
              </a:ext>
            </a:extLst>
          </p:cNvPr>
          <p:cNvSpPr txBox="1"/>
          <p:nvPr/>
        </p:nvSpPr>
        <p:spPr>
          <a:xfrm>
            <a:off x="1237479" y="2532746"/>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8%</a:t>
            </a:r>
          </a:p>
        </p:txBody>
      </p:sp>
      <p:sp>
        <p:nvSpPr>
          <p:cNvPr id="16" name="TextBox 15">
            <a:extLst>
              <a:ext uri="{FF2B5EF4-FFF2-40B4-BE49-F238E27FC236}">
                <a16:creationId xmlns:a16="http://schemas.microsoft.com/office/drawing/2014/main" id="{CD128110-BC86-0C82-5FCD-0543ACDEAFEE}"/>
              </a:ext>
            </a:extLst>
          </p:cNvPr>
          <p:cNvSpPr txBox="1"/>
          <p:nvPr/>
        </p:nvSpPr>
        <p:spPr>
          <a:xfrm>
            <a:off x="1237478" y="387452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10%</a:t>
            </a:r>
          </a:p>
        </p:txBody>
      </p:sp>
      <p:sp>
        <p:nvSpPr>
          <p:cNvPr id="17" name="TextBox 16">
            <a:extLst>
              <a:ext uri="{FF2B5EF4-FFF2-40B4-BE49-F238E27FC236}">
                <a16:creationId xmlns:a16="http://schemas.microsoft.com/office/drawing/2014/main" id="{077614B7-641C-D47F-EE13-3E464EAC9105}"/>
              </a:ext>
            </a:extLst>
          </p:cNvPr>
          <p:cNvSpPr txBox="1"/>
          <p:nvPr/>
        </p:nvSpPr>
        <p:spPr>
          <a:xfrm>
            <a:off x="1237478" y="525083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19%</a:t>
            </a:r>
          </a:p>
        </p:txBody>
      </p:sp>
      <p:sp>
        <p:nvSpPr>
          <p:cNvPr id="18" name="TextBox 17">
            <a:extLst>
              <a:ext uri="{FF2B5EF4-FFF2-40B4-BE49-F238E27FC236}">
                <a16:creationId xmlns:a16="http://schemas.microsoft.com/office/drawing/2014/main" id="{5D769E20-A52B-C716-D009-D8EAC2F00737}"/>
              </a:ext>
            </a:extLst>
          </p:cNvPr>
          <p:cNvSpPr txBox="1"/>
          <p:nvPr/>
        </p:nvSpPr>
        <p:spPr>
          <a:xfrm>
            <a:off x="583785" y="2994411"/>
            <a:ext cx="2524719" cy="369332"/>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A.</a:t>
            </a:r>
            <a:endParaRPr lang="en-GB" dirty="0">
              <a:solidFill>
                <a:srgbClr val="007137"/>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00AA1E0-FCEA-9CA5-2125-024A3BD561CE}"/>
              </a:ext>
            </a:extLst>
          </p:cNvPr>
          <p:cNvSpPr txBox="1"/>
          <p:nvPr/>
        </p:nvSpPr>
        <p:spPr>
          <a:xfrm>
            <a:off x="583785" y="4311380"/>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B</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883124C6-69C6-A296-8D30-507AA93A1D96}"/>
              </a:ext>
            </a:extLst>
          </p:cNvPr>
          <p:cNvSpPr txBox="1"/>
          <p:nvPr/>
        </p:nvSpPr>
        <p:spPr>
          <a:xfrm>
            <a:off x="583785" y="5668113"/>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C</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pic>
        <p:nvPicPr>
          <p:cNvPr id="28" name="Graphic 27">
            <a:extLst>
              <a:ext uri="{FF2B5EF4-FFF2-40B4-BE49-F238E27FC236}">
                <a16:creationId xmlns:a16="http://schemas.microsoft.com/office/drawing/2014/main" id="{596C1DAC-DF74-068C-7B52-A629BD578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11833" y="3966305"/>
            <a:ext cx="732949" cy="690149"/>
          </a:xfrm>
          <a:prstGeom prst="rect">
            <a:avLst/>
          </a:prstGeom>
        </p:spPr>
      </p:pic>
    </p:spTree>
    <p:extLst>
      <p:ext uri="{BB962C8B-B14F-4D97-AF65-F5344CB8AC3E}">
        <p14:creationId xmlns:p14="http://schemas.microsoft.com/office/powerpoint/2010/main" val="3079934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txBox="1">
            <a:spLocks/>
          </p:cNvSpPr>
          <p:nvPr/>
        </p:nvSpPr>
        <p:spPr>
          <a:xfrm>
            <a:off x="488966" y="1081290"/>
            <a:ext cx="7965579" cy="369333"/>
          </a:xfrm>
          <a:prstGeom prst="rect">
            <a:avLst/>
          </a:prstGeom>
        </p:spPr>
        <p:txBody>
          <a:bodyPr>
            <a:normAutofit fontScale="92500" lnSpcReduction="10000"/>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r>
              <a:rPr lang="fr-FR" altLang="fr-FR" sz="2400" b="1" dirty="0">
                <a:solidFill>
                  <a:srgbClr val="007137"/>
                </a:solidFill>
                <a:latin typeface="Arial" panose="020B0604020202020204" pitchFamily="34" charset="0"/>
                <a:cs typeface="Arial" panose="020B0604020202020204" pitchFamily="34" charset="0"/>
              </a:rPr>
              <a:t>Qu'avez-vous mangé ce matin au petit déjeuner?</a:t>
            </a:r>
            <a:endParaRPr lang="en-GB" sz="2400" dirty="0">
              <a:solidFill>
                <a:srgbClr val="007137"/>
              </a:solidFill>
            </a:endParaRPr>
          </a:p>
        </p:txBody>
      </p:sp>
      <p:pic>
        <p:nvPicPr>
          <p:cNvPr id="21" name="Picture 1">
            <a:extLst>
              <a:ext uri="{FF2B5EF4-FFF2-40B4-BE49-F238E27FC236}">
                <a16:creationId xmlns:a16="http://schemas.microsoft.com/office/drawing/2014/main" id="{6A28F973-9079-0FF6-E4AD-0A851D16A0B0}"/>
              </a:ext>
            </a:extLst>
          </p:cNvPr>
          <p:cNvPicPr>
            <a:picLocks noChangeAspect="1"/>
          </p:cNvPicPr>
          <p:nvPr/>
        </p:nvPicPr>
        <p:blipFill>
          <a:blip r:embed="rId3">
            <a:extLst>
              <a:ext uri="{28A0092B-C50C-407E-A947-70E740481C1C}">
                <a14:useLocalDpi xmlns:a14="http://schemas.microsoft.com/office/drawing/2010/main" val="0"/>
              </a:ext>
            </a:extLst>
          </a:blip>
          <a:srcRect l="12119" r="13155"/>
          <a:stretch>
            <a:fillRect/>
          </a:stretch>
        </p:blipFill>
        <p:spPr bwMode="auto">
          <a:xfrm>
            <a:off x="8454545" y="2920796"/>
            <a:ext cx="3056640" cy="2726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3">
            <a:extLst>
              <a:ext uri="{FF2B5EF4-FFF2-40B4-BE49-F238E27FC236}">
                <a16:creationId xmlns:a16="http://schemas.microsoft.com/office/drawing/2014/main" id="{DECD59C2-14B3-F3C4-1FE0-C31545E2E2D9}"/>
              </a:ext>
            </a:extLst>
          </p:cNvPr>
          <p:cNvPicPr>
            <a:picLocks noChangeAspect="1"/>
          </p:cNvPicPr>
          <p:nvPr/>
        </p:nvPicPr>
        <p:blipFill rotWithShape="1">
          <a:blip r:embed="rId4">
            <a:extLst>
              <a:ext uri="{28A0092B-C50C-407E-A947-70E740481C1C}">
                <a14:useLocalDpi xmlns:a14="http://schemas.microsoft.com/office/drawing/2010/main" val="0"/>
              </a:ext>
            </a:extLst>
          </a:blip>
          <a:srcRect l="138"/>
          <a:stretch/>
        </p:blipFill>
        <p:spPr bwMode="auto">
          <a:xfrm>
            <a:off x="286922" y="2776367"/>
            <a:ext cx="4421307"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
            <a:extLst>
              <a:ext uri="{FF2B5EF4-FFF2-40B4-BE49-F238E27FC236}">
                <a16:creationId xmlns:a16="http://schemas.microsoft.com/office/drawing/2014/main" id="{4A5F9DD1-B69A-8A81-48E3-B5B3160569D0}"/>
              </a:ext>
            </a:extLst>
          </p:cNvPr>
          <p:cNvPicPr>
            <a:picLocks noChangeAspect="1"/>
          </p:cNvPicPr>
          <p:nvPr/>
        </p:nvPicPr>
        <p:blipFill rotWithShape="1">
          <a:blip r:embed="rId5">
            <a:extLst>
              <a:ext uri="{28A0092B-C50C-407E-A947-70E740481C1C}">
                <a14:useLocalDpi xmlns:a14="http://schemas.microsoft.com/office/drawing/2010/main" val="0"/>
              </a:ext>
            </a:extLst>
          </a:blip>
          <a:srcRect t="9910" r="4964"/>
          <a:stretch/>
        </p:blipFill>
        <p:spPr bwMode="auto">
          <a:xfrm>
            <a:off x="4377835" y="3085032"/>
            <a:ext cx="3436329" cy="2181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4383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5D76CD5-4416-CB7A-F70C-2D5F8B7A9E6E}"/>
              </a:ext>
            </a:extLst>
          </p:cNvPr>
          <p:cNvSpPr/>
          <p:nvPr/>
        </p:nvSpPr>
        <p:spPr>
          <a:xfrm>
            <a:off x="0" y="1943100"/>
            <a:ext cx="12192000" cy="4914900"/>
          </a:xfrm>
          <a:prstGeom prst="rect">
            <a:avLst/>
          </a:prstGeom>
          <a:solidFill>
            <a:srgbClr val="9C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a:extLst>
              <a:ext uri="{FF2B5EF4-FFF2-40B4-BE49-F238E27FC236}">
                <a16:creationId xmlns:a16="http://schemas.microsoft.com/office/drawing/2014/main" id="{A476498E-D0DF-1D6F-8F52-835D48A11C79}"/>
              </a:ext>
            </a:extLst>
          </p:cNvPr>
          <p:cNvSpPr txBox="1">
            <a:spLocks/>
          </p:cNvSpPr>
          <p:nvPr/>
        </p:nvSpPr>
        <p:spPr>
          <a:xfrm>
            <a:off x="488963" y="1092901"/>
            <a:ext cx="8287568" cy="582386"/>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eaLnBrk="1" hangingPunct="1">
              <a:lnSpc>
                <a:spcPct val="100000"/>
              </a:lnSpc>
              <a:spcBef>
                <a:spcPct val="0"/>
              </a:spcBef>
              <a:buFontTx/>
              <a:buNone/>
            </a:pPr>
            <a:r>
              <a:rPr lang="fr-FR" altLang="fr-FR" sz="2200" b="1" dirty="0">
                <a:solidFill>
                  <a:srgbClr val="007137"/>
                </a:solidFill>
                <a:latin typeface="Arial" panose="020B0604020202020204" pitchFamily="34" charset="0"/>
                <a:cs typeface="Arial" panose="020B0604020202020204" pitchFamily="34" charset="0"/>
              </a:rPr>
              <a:t>Donc, après tout cela, combien de terres reste-t-il?</a:t>
            </a:r>
            <a:endParaRPr lang="en-US" altLang="fr-FR" sz="2200" b="1" dirty="0">
              <a:solidFill>
                <a:srgbClr val="007137"/>
              </a:solidFill>
              <a:latin typeface="Arial" panose="020B0604020202020204" pitchFamily="34" charset="0"/>
              <a:cs typeface="Arial" panose="020B0604020202020204" pitchFamily="34" charset="0"/>
            </a:endParaRPr>
          </a:p>
        </p:txBody>
      </p:sp>
      <p:pic>
        <p:nvPicPr>
          <p:cNvPr id="8" name="Picture 2">
            <a:extLst>
              <a:ext uri="{FF2B5EF4-FFF2-40B4-BE49-F238E27FC236}">
                <a16:creationId xmlns:a16="http://schemas.microsoft.com/office/drawing/2014/main" id="{86CAD5A5-800B-F756-616D-2AEECEC8C2D6}"/>
              </a:ext>
            </a:extLst>
          </p:cNvPr>
          <p:cNvPicPr>
            <a:picLocks noChangeAspect="1"/>
          </p:cNvPicPr>
          <p:nvPr/>
        </p:nvPicPr>
        <p:blipFill rotWithShape="1">
          <a:blip r:embed="rId3">
            <a:extLst>
              <a:ext uri="{28A0092B-C50C-407E-A947-70E740481C1C}">
                <a14:useLocalDpi xmlns:a14="http://schemas.microsoft.com/office/drawing/2010/main" val="0"/>
              </a:ext>
            </a:extLst>
          </a:blip>
          <a:srcRect l="476" t="1244"/>
          <a:stretch/>
        </p:blipFill>
        <p:spPr bwMode="auto">
          <a:xfrm>
            <a:off x="3116772" y="1943100"/>
            <a:ext cx="8805069"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435F107A-BA4A-933A-8F43-C36507265E66}"/>
              </a:ext>
            </a:extLst>
          </p:cNvPr>
          <p:cNvSpPr txBox="1"/>
          <p:nvPr/>
        </p:nvSpPr>
        <p:spPr>
          <a:xfrm>
            <a:off x="488964" y="3702068"/>
            <a:ext cx="3731972" cy="1384995"/>
          </a:xfrm>
          <a:prstGeom prst="rect">
            <a:avLst/>
          </a:prstGeom>
          <a:noFill/>
        </p:spPr>
        <p:txBody>
          <a:bodyPr wrap="square">
            <a:spAutoFit/>
          </a:bodyPr>
          <a:lstStyle/>
          <a:p>
            <a:r>
              <a:rPr lang="fr-FR" sz="2800" b="1" dirty="0">
                <a:solidFill>
                  <a:srgbClr val="007137"/>
                </a:solidFill>
                <a:latin typeface="Arial" panose="020B0604020202020204" pitchFamily="34" charset="0"/>
                <a:cs typeface="Arial" panose="020B0604020202020204" pitchFamily="34" charset="0"/>
              </a:rPr>
              <a:t>Seulement environ </a:t>
            </a:r>
            <a:r>
              <a:rPr lang="fr-FR" sz="2800" b="1" dirty="0">
                <a:solidFill>
                  <a:schemeClr val="bg1"/>
                </a:solidFill>
                <a:latin typeface="Arial" panose="020B0604020202020204" pitchFamily="34" charset="0"/>
                <a:cs typeface="Arial" panose="020B0604020202020204" pitchFamily="34" charset="0"/>
              </a:rPr>
              <a:t>10-15% </a:t>
            </a:r>
            <a:r>
              <a:rPr lang="fr-FR" sz="2800" b="1" dirty="0">
                <a:solidFill>
                  <a:srgbClr val="007137"/>
                </a:solidFill>
                <a:latin typeface="Arial" panose="020B0604020202020204" pitchFamily="34" charset="0"/>
                <a:cs typeface="Arial" panose="020B0604020202020204" pitchFamily="34" charset="0"/>
              </a:rPr>
              <a:t>de la surface terrestre!</a:t>
            </a:r>
            <a:endParaRPr lang="en-GB" sz="2800" b="1" dirty="0">
              <a:solidFill>
                <a:srgbClr val="007137"/>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BF630831-B5AD-41BE-73BE-507B70E26703}"/>
              </a:ext>
            </a:extLst>
          </p:cNvPr>
          <p:cNvSpPr txBox="1"/>
          <p:nvPr/>
        </p:nvSpPr>
        <p:spPr>
          <a:xfrm>
            <a:off x="488964" y="5274368"/>
            <a:ext cx="4134312" cy="954107"/>
          </a:xfrm>
          <a:prstGeom prst="rect">
            <a:avLst/>
          </a:prstGeom>
          <a:noFill/>
        </p:spPr>
        <p:txBody>
          <a:bodyPr wrap="square">
            <a:spAutoFit/>
          </a:bodyPr>
          <a:lstStyle/>
          <a:p>
            <a:r>
              <a:rPr lang="fr-FR" sz="2800" b="1" dirty="0">
                <a:solidFill>
                  <a:schemeClr val="bg1"/>
                </a:solidFill>
                <a:latin typeface="Arial" panose="020B0604020202020204" pitchFamily="34" charset="0"/>
                <a:cs typeface="Arial" panose="020B0604020202020204" pitchFamily="34" charset="0"/>
              </a:rPr>
              <a:t>Pour nourrir 9 milliards de personnes!</a:t>
            </a:r>
          </a:p>
        </p:txBody>
      </p:sp>
    </p:spTree>
    <p:extLst>
      <p:ext uri="{BB962C8B-B14F-4D97-AF65-F5344CB8AC3E}">
        <p14:creationId xmlns:p14="http://schemas.microsoft.com/office/powerpoint/2010/main" val="7426565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3A3EE688-B2D3-A714-5A13-0397F4690FEB}"/>
              </a:ext>
            </a:extLst>
          </p:cNvPr>
          <p:cNvSpPr txBox="1">
            <a:spLocks/>
          </p:cNvSpPr>
          <p:nvPr/>
        </p:nvSpPr>
        <p:spPr>
          <a:xfrm>
            <a:off x="488965" y="1092901"/>
            <a:ext cx="7965579" cy="479526"/>
          </a:xfrm>
          <a:prstGeom prst="rect">
            <a:avLst/>
          </a:prstGeom>
        </p:spPr>
        <p:txBody>
          <a:bodyPr>
            <a:normAutofit fontScale="92500" lnSpcReduction="10000"/>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r>
              <a:rPr lang="fr-FR" sz="3200" dirty="0">
                <a:solidFill>
                  <a:srgbClr val="007137"/>
                </a:solidFill>
              </a:rPr>
              <a:t>MAIS! Les sols sont peu profonds…</a:t>
            </a:r>
            <a:endParaRPr lang="en-GB" sz="3200" dirty="0">
              <a:solidFill>
                <a:srgbClr val="007137"/>
              </a:solidFill>
            </a:endParaRPr>
          </a:p>
        </p:txBody>
      </p:sp>
      <p:sp>
        <p:nvSpPr>
          <p:cNvPr id="5" name="TextBox 4">
            <a:extLst>
              <a:ext uri="{FF2B5EF4-FFF2-40B4-BE49-F238E27FC236}">
                <a16:creationId xmlns:a16="http://schemas.microsoft.com/office/drawing/2014/main" id="{8A5EAC0D-5613-2485-BB54-7B112BAA72EC}"/>
              </a:ext>
            </a:extLst>
          </p:cNvPr>
          <p:cNvSpPr txBox="1"/>
          <p:nvPr/>
        </p:nvSpPr>
        <p:spPr>
          <a:xfrm>
            <a:off x="488965" y="1941759"/>
            <a:ext cx="5689644" cy="1384995"/>
          </a:xfrm>
          <a:prstGeom prst="rect">
            <a:avLst/>
          </a:prstGeom>
          <a:noFill/>
        </p:spPr>
        <p:txBody>
          <a:bodyPr wrap="square">
            <a:spAutoFit/>
          </a:bodyPr>
          <a:lstStyle/>
          <a:p>
            <a:r>
              <a:rPr lang="fr-FR" sz="2800" b="1" dirty="0">
                <a:solidFill>
                  <a:srgbClr val="CD6F15"/>
                </a:solidFill>
                <a:latin typeface="Arial" panose="020B0604020202020204" pitchFamily="34" charset="0"/>
                <a:cs typeface="Arial" panose="020B0604020202020204" pitchFamily="34" charset="0"/>
              </a:rPr>
              <a:t>… comme une peau de la planète. Habituellement moins de 2 mètres de profondeur!</a:t>
            </a:r>
            <a:endParaRPr lang="en-GB" sz="2800" b="1" dirty="0">
              <a:solidFill>
                <a:srgbClr val="CD6F15"/>
              </a:solidFill>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CCDA5438-C01F-323B-8AC5-7DF0113319AB}"/>
              </a:ext>
            </a:extLst>
          </p:cNvPr>
          <p:cNvPicPr>
            <a:picLocks noChangeAspect="1"/>
          </p:cNvPicPr>
          <p:nvPr/>
        </p:nvPicPr>
        <p:blipFill rotWithShape="1">
          <a:blip r:embed="rId3">
            <a:extLst>
              <a:ext uri="{28A0092B-C50C-407E-A947-70E740481C1C}">
                <a14:useLocalDpi xmlns:a14="http://schemas.microsoft.com/office/drawing/2010/main" val="0"/>
              </a:ext>
            </a:extLst>
          </a:blip>
          <a:srcRect l="936" t="6831" r="2382" b="14481"/>
          <a:stretch/>
        </p:blipFill>
        <p:spPr bwMode="auto">
          <a:xfrm>
            <a:off x="5041372" y="1462233"/>
            <a:ext cx="4811929" cy="5184000"/>
          </a:xfrm>
          <a:custGeom>
            <a:avLst/>
            <a:gdLst>
              <a:gd name="connsiteX0" fmla="*/ 3978211 w 5731840"/>
              <a:gd name="connsiteY0" fmla="*/ 182 h 6242548"/>
              <a:gd name="connsiteX1" fmla="*/ 5103168 w 5731840"/>
              <a:gd name="connsiteY1" fmla="*/ 527045 h 6242548"/>
              <a:gd name="connsiteX2" fmla="*/ 5716080 w 5731840"/>
              <a:gd name="connsiteY2" fmla="*/ 2600516 h 6242548"/>
              <a:gd name="connsiteX3" fmla="*/ 5392271 w 5731840"/>
              <a:gd name="connsiteY3" fmla="*/ 4669971 h 6242548"/>
              <a:gd name="connsiteX4" fmla="*/ 3900097 w 5731840"/>
              <a:gd name="connsiteY4" fmla="*/ 6107370 h 6242548"/>
              <a:gd name="connsiteX5" fmla="*/ 1849264 w 5731840"/>
              <a:gd name="connsiteY5" fmla="*/ 6010502 h 6242548"/>
              <a:gd name="connsiteX6" fmla="*/ 249723 w 5731840"/>
              <a:gd name="connsiteY6" fmla="*/ 4595006 h 6242548"/>
              <a:gd name="connsiteX7" fmla="*/ 242289 w 5731840"/>
              <a:gd name="connsiteY7" fmla="*/ 2888765 h 6242548"/>
              <a:gd name="connsiteX8" fmla="*/ 2085658 w 5731840"/>
              <a:gd name="connsiteY8" fmla="*/ 1900332 h 6242548"/>
              <a:gd name="connsiteX9" fmla="*/ 2755249 w 5731840"/>
              <a:gd name="connsiteY9" fmla="*/ 742229 h 6242548"/>
              <a:gd name="connsiteX10" fmla="*/ 3823823 w 5731840"/>
              <a:gd name="connsiteY10" fmla="*/ 5820 h 6242548"/>
              <a:gd name="connsiteX11" fmla="*/ 3978211 w 5731840"/>
              <a:gd name="connsiteY11" fmla="*/ 182 h 624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31840" h="6242548">
                <a:moveTo>
                  <a:pt x="3978211" y="182"/>
                </a:moveTo>
                <a:cubicBezTo>
                  <a:pt x="4354286" y="5925"/>
                  <a:pt x="4827215" y="148651"/>
                  <a:pt x="5103168" y="527045"/>
                </a:cubicBezTo>
                <a:cubicBezTo>
                  <a:pt x="5418543" y="959495"/>
                  <a:pt x="5667896" y="1910028"/>
                  <a:pt x="5716080" y="2600516"/>
                </a:cubicBezTo>
                <a:cubicBezTo>
                  <a:pt x="5764263" y="3291004"/>
                  <a:pt x="5714275" y="4082380"/>
                  <a:pt x="5392271" y="4669971"/>
                </a:cubicBezTo>
                <a:cubicBezTo>
                  <a:pt x="5070268" y="5257562"/>
                  <a:pt x="4490598" y="5883948"/>
                  <a:pt x="3900097" y="6107370"/>
                </a:cubicBezTo>
                <a:cubicBezTo>
                  <a:pt x="3309596" y="6330793"/>
                  <a:pt x="2457660" y="6262563"/>
                  <a:pt x="1849264" y="6010502"/>
                </a:cubicBezTo>
                <a:cubicBezTo>
                  <a:pt x="1240869" y="5758442"/>
                  <a:pt x="599431" y="5147767"/>
                  <a:pt x="249723" y="4595006"/>
                </a:cubicBezTo>
                <a:cubicBezTo>
                  <a:pt x="-99985" y="4042244"/>
                  <a:pt x="-63700" y="3337877"/>
                  <a:pt x="242289" y="2888765"/>
                </a:cubicBezTo>
                <a:cubicBezTo>
                  <a:pt x="548277" y="2439652"/>
                  <a:pt x="1666832" y="2258087"/>
                  <a:pt x="2085658" y="1900332"/>
                </a:cubicBezTo>
                <a:cubicBezTo>
                  <a:pt x="2504484" y="1542576"/>
                  <a:pt x="2486006" y="1093825"/>
                  <a:pt x="2755249" y="742229"/>
                </a:cubicBezTo>
                <a:cubicBezTo>
                  <a:pt x="3024491" y="390634"/>
                  <a:pt x="3432504" y="41685"/>
                  <a:pt x="3823823" y="5820"/>
                </a:cubicBezTo>
                <a:cubicBezTo>
                  <a:pt x="3872738" y="1337"/>
                  <a:pt x="3924487" y="-638"/>
                  <a:pt x="3978211" y="182"/>
                </a:cubicBez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icture containing text, silhouette, vector graphics&#10;&#10;Description automatically generated">
            <a:extLst>
              <a:ext uri="{FF2B5EF4-FFF2-40B4-BE49-F238E27FC236}">
                <a16:creationId xmlns:a16="http://schemas.microsoft.com/office/drawing/2014/main" id="{E6278C96-25FD-E0D4-0291-203574F6D0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14071" y="4403263"/>
            <a:ext cx="4628141" cy="3970250"/>
          </a:xfrm>
          <a:prstGeom prst="rect">
            <a:avLst/>
          </a:prstGeom>
        </p:spPr>
      </p:pic>
    </p:spTree>
    <p:extLst>
      <p:ext uri="{BB962C8B-B14F-4D97-AF65-F5344CB8AC3E}">
        <p14:creationId xmlns:p14="http://schemas.microsoft.com/office/powerpoint/2010/main" val="4246129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C32FFC4-A8FC-D072-19F3-7B154362F814}"/>
              </a:ext>
            </a:extLst>
          </p:cNvPr>
          <p:cNvSpPr txBox="1">
            <a:spLocks/>
          </p:cNvSpPr>
          <p:nvPr/>
        </p:nvSpPr>
        <p:spPr>
          <a:xfrm>
            <a:off x="488966" y="1091991"/>
            <a:ext cx="5387960" cy="764777"/>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r>
              <a:rPr lang="fr-FR" sz="2400" dirty="0">
                <a:solidFill>
                  <a:srgbClr val="007137"/>
                </a:solidFill>
              </a:rPr>
              <a:t>Donc en réalité, nous ne parlons que de la peau de la pomme!</a:t>
            </a:r>
            <a:endParaRPr lang="en-GB" sz="2400" dirty="0">
              <a:solidFill>
                <a:srgbClr val="007137"/>
              </a:solidFill>
            </a:endParaRPr>
          </a:p>
        </p:txBody>
      </p:sp>
      <p:grpSp>
        <p:nvGrpSpPr>
          <p:cNvPr id="13" name="Group 12">
            <a:extLst>
              <a:ext uri="{FF2B5EF4-FFF2-40B4-BE49-F238E27FC236}">
                <a16:creationId xmlns:a16="http://schemas.microsoft.com/office/drawing/2014/main" id="{CD227615-897E-1200-CA18-04717C630C0C}"/>
              </a:ext>
            </a:extLst>
          </p:cNvPr>
          <p:cNvGrpSpPr/>
          <p:nvPr/>
        </p:nvGrpSpPr>
        <p:grpSpPr>
          <a:xfrm>
            <a:off x="0" y="2184984"/>
            <a:ext cx="12204001" cy="3803515"/>
            <a:chOff x="0" y="2056794"/>
            <a:chExt cx="12204001" cy="3803515"/>
          </a:xfrm>
        </p:grpSpPr>
        <p:pic>
          <p:nvPicPr>
            <p:cNvPr id="9" name="Picture 8" descr="DSC_2049">
              <a:extLst>
                <a:ext uri="{FF2B5EF4-FFF2-40B4-BE49-F238E27FC236}">
                  <a16:creationId xmlns:a16="http://schemas.microsoft.com/office/drawing/2014/main" id="{193AF927-5340-505E-16DE-485E2194E3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951" t="37558" r="26265" b="28328"/>
            <a:stretch/>
          </p:blipFill>
          <p:spPr bwMode="auto">
            <a:xfrm>
              <a:off x="1" y="2056794"/>
              <a:ext cx="12204000" cy="3803515"/>
            </a:xfrm>
            <a:custGeom>
              <a:avLst/>
              <a:gdLst>
                <a:gd name="connsiteX0" fmla="*/ 0 w 12191998"/>
                <a:gd name="connsiteY0" fmla="*/ 0 h 3803515"/>
                <a:gd name="connsiteX1" fmla="*/ 12191998 w 12191998"/>
                <a:gd name="connsiteY1" fmla="*/ 0 h 3803515"/>
                <a:gd name="connsiteX2" fmla="*/ 12191998 w 12191998"/>
                <a:gd name="connsiteY2" fmla="*/ 3803515 h 3803515"/>
                <a:gd name="connsiteX3" fmla="*/ 0 w 12191998"/>
                <a:gd name="connsiteY3" fmla="*/ 3803515 h 3803515"/>
              </a:gdLst>
              <a:ahLst/>
              <a:cxnLst>
                <a:cxn ang="0">
                  <a:pos x="connsiteX0" y="connsiteY0"/>
                </a:cxn>
                <a:cxn ang="0">
                  <a:pos x="connsiteX1" y="connsiteY1"/>
                </a:cxn>
                <a:cxn ang="0">
                  <a:pos x="connsiteX2" y="connsiteY2"/>
                </a:cxn>
                <a:cxn ang="0">
                  <a:pos x="connsiteX3" y="connsiteY3"/>
                </a:cxn>
              </a:cxnLst>
              <a:rect l="l" t="t" r="r" b="b"/>
              <a:pathLst>
                <a:path w="12191998" h="3803515">
                  <a:moveTo>
                    <a:pt x="0" y="0"/>
                  </a:moveTo>
                  <a:lnTo>
                    <a:pt x="12191998" y="0"/>
                  </a:lnTo>
                  <a:lnTo>
                    <a:pt x="12191998" y="3803515"/>
                  </a:lnTo>
                  <a:lnTo>
                    <a:pt x="0" y="3803515"/>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688C41D7-8B98-F47D-6D63-FE584B2682F4}"/>
                </a:ext>
              </a:extLst>
            </p:cNvPr>
            <p:cNvSpPr/>
            <p:nvPr/>
          </p:nvSpPr>
          <p:spPr>
            <a:xfrm>
              <a:off x="0" y="2056794"/>
              <a:ext cx="5257800" cy="3803515"/>
            </a:xfrm>
            <a:prstGeom prst="rect">
              <a:avLst/>
            </a:prstGeom>
            <a:solidFill>
              <a:srgbClr val="E3E3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0" name="Title 2">
            <a:extLst>
              <a:ext uri="{FF2B5EF4-FFF2-40B4-BE49-F238E27FC236}">
                <a16:creationId xmlns:a16="http://schemas.microsoft.com/office/drawing/2014/main" id="{2B1A4847-32DB-1891-FDC6-35B9845DCFD2}"/>
              </a:ext>
            </a:extLst>
          </p:cNvPr>
          <p:cNvSpPr txBox="1">
            <a:spLocks/>
          </p:cNvSpPr>
          <p:nvPr/>
        </p:nvSpPr>
        <p:spPr>
          <a:xfrm>
            <a:off x="488966" y="3282060"/>
            <a:ext cx="5023071" cy="1609362"/>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r>
              <a:rPr lang="fr-FR" sz="2200" dirty="0">
                <a:solidFill>
                  <a:srgbClr val="CD6F15"/>
                </a:solidFill>
              </a:rPr>
              <a:t>Ce petit morceau représente alors toutes les terres naturellement fertiles de la planète qui peuvent être utilisées pour produire facilement notre nourriture</a:t>
            </a:r>
            <a:endParaRPr lang="en-GB" sz="2200" dirty="0">
              <a:solidFill>
                <a:srgbClr val="CD6F15"/>
              </a:solidFill>
            </a:endParaRPr>
          </a:p>
        </p:txBody>
      </p:sp>
    </p:spTree>
    <p:extLst>
      <p:ext uri="{BB962C8B-B14F-4D97-AF65-F5344CB8AC3E}">
        <p14:creationId xmlns:p14="http://schemas.microsoft.com/office/powerpoint/2010/main" val="2212021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09FD6E8C-CA66-88A0-68FC-7FCE0D607549}"/>
              </a:ext>
            </a:extLst>
          </p:cNvPr>
          <p:cNvSpPr txBox="1">
            <a:spLocks/>
          </p:cNvSpPr>
          <p:nvPr/>
        </p:nvSpPr>
        <p:spPr>
          <a:xfrm>
            <a:off x="488967" y="1092900"/>
            <a:ext cx="5091438" cy="687149"/>
          </a:xfrm>
          <a:prstGeom prst="rect">
            <a:avLst/>
          </a:prstGeom>
        </p:spPr>
        <p:txBody>
          <a:bodyPr>
            <a:normAutofit lnSpcReduction="10000"/>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r>
              <a:rPr lang="fr-FR" sz="2400" dirty="0">
                <a:solidFill>
                  <a:srgbClr val="007137"/>
                </a:solidFill>
              </a:rPr>
              <a:t>Et puis, de nombreuses menaces pèsent sur les sols…</a:t>
            </a:r>
            <a:endParaRPr lang="en-GB" sz="2400" dirty="0">
              <a:solidFill>
                <a:srgbClr val="007137"/>
              </a:solidFill>
            </a:endParaRPr>
          </a:p>
        </p:txBody>
      </p:sp>
      <p:grpSp>
        <p:nvGrpSpPr>
          <p:cNvPr id="9" name="Group 8">
            <a:extLst>
              <a:ext uri="{FF2B5EF4-FFF2-40B4-BE49-F238E27FC236}">
                <a16:creationId xmlns:a16="http://schemas.microsoft.com/office/drawing/2014/main" id="{31C1B249-A88B-E566-310A-9CFB1C560E34}"/>
              </a:ext>
            </a:extLst>
          </p:cNvPr>
          <p:cNvGrpSpPr/>
          <p:nvPr/>
        </p:nvGrpSpPr>
        <p:grpSpPr>
          <a:xfrm>
            <a:off x="0" y="1965266"/>
            <a:ext cx="12192000" cy="5114925"/>
            <a:chOff x="0" y="2125686"/>
            <a:chExt cx="10746919" cy="4732314"/>
          </a:xfrm>
        </p:grpSpPr>
        <p:pic>
          <p:nvPicPr>
            <p:cNvPr id="5" name="Picture 1">
              <a:extLst>
                <a:ext uri="{FF2B5EF4-FFF2-40B4-BE49-F238E27FC236}">
                  <a16:creationId xmlns:a16="http://schemas.microsoft.com/office/drawing/2014/main" id="{536B2779-257E-1CE0-4191-AAAB382362B6}"/>
                </a:ext>
              </a:extLst>
            </p:cNvPr>
            <p:cNvPicPr>
              <a:picLocks noChangeAspect="1"/>
            </p:cNvPicPr>
            <p:nvPr/>
          </p:nvPicPr>
          <p:blipFill rotWithShape="1">
            <a:blip r:embed="rId3">
              <a:extLst>
                <a:ext uri="{28A0092B-C50C-407E-A947-70E740481C1C}">
                  <a14:useLocalDpi xmlns:a14="http://schemas.microsoft.com/office/drawing/2010/main" val="0"/>
                </a:ext>
              </a:extLst>
            </a:blip>
            <a:srcRect r="381"/>
            <a:stretch/>
          </p:blipFill>
          <p:spPr bwMode="auto">
            <a:xfrm>
              <a:off x="0" y="2125686"/>
              <a:ext cx="3536494" cy="2366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a:extLst>
                <a:ext uri="{FF2B5EF4-FFF2-40B4-BE49-F238E27FC236}">
                  <a16:creationId xmlns:a16="http://schemas.microsoft.com/office/drawing/2014/main" id="{B9CC0916-F699-523E-CE3D-0A78F0A0A5C2}"/>
                </a:ext>
              </a:extLst>
            </p:cNvPr>
            <p:cNvPicPr>
              <a:picLocks noChangeAspect="1"/>
            </p:cNvPicPr>
            <p:nvPr/>
          </p:nvPicPr>
          <p:blipFill rotWithShape="1">
            <a:blip r:embed="rId4">
              <a:extLst>
                <a:ext uri="{28A0092B-C50C-407E-A947-70E740481C1C}">
                  <a14:useLocalDpi xmlns:a14="http://schemas.microsoft.com/office/drawing/2010/main" val="0"/>
                </a:ext>
              </a:extLst>
            </a:blip>
            <a:srcRect r="434"/>
            <a:stretch/>
          </p:blipFill>
          <p:spPr bwMode="auto">
            <a:xfrm>
              <a:off x="2719" y="4491843"/>
              <a:ext cx="3533775" cy="2366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a:extLst>
                <a:ext uri="{FF2B5EF4-FFF2-40B4-BE49-F238E27FC236}">
                  <a16:creationId xmlns:a16="http://schemas.microsoft.com/office/drawing/2014/main" id="{5C653E41-389F-EA66-319F-6D560F1B75A1}"/>
                </a:ext>
              </a:extLst>
            </p:cNvPr>
            <p:cNvPicPr>
              <a:picLocks noChangeAspect="1"/>
            </p:cNvPicPr>
            <p:nvPr/>
          </p:nvPicPr>
          <p:blipFill rotWithShape="1">
            <a:blip r:embed="rId5">
              <a:extLst>
                <a:ext uri="{28A0092B-C50C-407E-A947-70E740481C1C}">
                  <a14:useLocalDpi xmlns:a14="http://schemas.microsoft.com/office/drawing/2010/main" val="0"/>
                </a:ext>
              </a:extLst>
            </a:blip>
            <a:srcRect l="-3" t="757" r="-185" b="1"/>
            <a:stretch/>
          </p:blipFill>
          <p:spPr bwMode="auto">
            <a:xfrm>
              <a:off x="3536494" y="2125686"/>
              <a:ext cx="7210425" cy="4732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Rectangle 10">
            <a:extLst>
              <a:ext uri="{FF2B5EF4-FFF2-40B4-BE49-F238E27FC236}">
                <a16:creationId xmlns:a16="http://schemas.microsoft.com/office/drawing/2014/main" id="{638E56FA-CCA6-9F6D-91A6-6CCE40E0ABE1}"/>
              </a:ext>
            </a:extLst>
          </p:cNvPr>
          <p:cNvSpPr/>
          <p:nvPr/>
        </p:nvSpPr>
        <p:spPr>
          <a:xfrm>
            <a:off x="2922930" y="3355693"/>
            <a:ext cx="5314950" cy="2334071"/>
          </a:xfrm>
          <a:prstGeom prst="rect">
            <a:avLst/>
          </a:prstGeom>
          <a:solidFill>
            <a:srgbClr val="2C2C2C">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2">
            <a:extLst>
              <a:ext uri="{FF2B5EF4-FFF2-40B4-BE49-F238E27FC236}">
                <a16:creationId xmlns:a16="http://schemas.microsoft.com/office/drawing/2014/main" id="{130849C1-D0EC-EC4E-81A5-E5D15BC68F66}"/>
              </a:ext>
            </a:extLst>
          </p:cNvPr>
          <p:cNvSpPr txBox="1">
            <a:spLocks/>
          </p:cNvSpPr>
          <p:nvPr/>
        </p:nvSpPr>
        <p:spPr>
          <a:xfrm>
            <a:off x="3267425" y="3570045"/>
            <a:ext cx="4625959" cy="1905366"/>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algn="ctr"/>
            <a:r>
              <a:rPr lang="fr-FR" sz="2200" dirty="0">
                <a:solidFill>
                  <a:schemeClr val="bg1"/>
                </a:solidFill>
              </a:rPr>
              <a:t>... changement climatique, imperméabilisation, érosion, contamination, glissements de terrain, salinisation, perte de matière organique et de biodiversité, compactage…</a:t>
            </a:r>
            <a:endParaRPr lang="en-GB" sz="2200" dirty="0">
              <a:solidFill>
                <a:schemeClr val="bg1"/>
              </a:solidFill>
            </a:endParaRPr>
          </a:p>
        </p:txBody>
      </p:sp>
    </p:spTree>
    <p:extLst>
      <p:ext uri="{BB962C8B-B14F-4D97-AF65-F5344CB8AC3E}">
        <p14:creationId xmlns:p14="http://schemas.microsoft.com/office/powerpoint/2010/main" val="3596686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11D93A0A-ABF7-6356-A74A-1BC77B4C28DB}"/>
              </a:ext>
            </a:extLst>
          </p:cNvPr>
          <p:cNvSpPr txBox="1">
            <a:spLocks/>
          </p:cNvSpPr>
          <p:nvPr/>
        </p:nvSpPr>
        <p:spPr>
          <a:xfrm>
            <a:off x="488967" y="1092901"/>
            <a:ext cx="6450218" cy="915362"/>
          </a:xfrm>
          <a:prstGeom prst="rect">
            <a:avLst/>
          </a:prstGeom>
        </p:spPr>
        <p:txBody>
          <a:bodyPr>
            <a:normAutofit lnSpcReduction="10000"/>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r>
              <a:rPr lang="fr-FR" sz="3200" dirty="0">
                <a:solidFill>
                  <a:srgbClr val="007137"/>
                </a:solidFill>
              </a:rPr>
              <a:t>Cela signifie que le sol restant est sous pression</a:t>
            </a:r>
            <a:r>
              <a:rPr lang="en-IE" sz="3200" dirty="0">
                <a:solidFill>
                  <a:srgbClr val="007137"/>
                </a:solidFill>
              </a:rPr>
              <a:t>…</a:t>
            </a:r>
            <a:endParaRPr lang="en-GB" sz="3200" dirty="0">
              <a:solidFill>
                <a:srgbClr val="007137"/>
              </a:solidFill>
            </a:endParaRPr>
          </a:p>
        </p:txBody>
      </p:sp>
      <p:grpSp>
        <p:nvGrpSpPr>
          <p:cNvPr id="11" name="Group 10">
            <a:extLst>
              <a:ext uri="{FF2B5EF4-FFF2-40B4-BE49-F238E27FC236}">
                <a16:creationId xmlns:a16="http://schemas.microsoft.com/office/drawing/2014/main" id="{2B4ED37E-E31A-169D-3242-5CF930E99689}"/>
              </a:ext>
            </a:extLst>
          </p:cNvPr>
          <p:cNvGrpSpPr/>
          <p:nvPr/>
        </p:nvGrpSpPr>
        <p:grpSpPr>
          <a:xfrm>
            <a:off x="0" y="2193531"/>
            <a:ext cx="12192000" cy="3803515"/>
            <a:chOff x="0" y="2056795"/>
            <a:chExt cx="12192000" cy="3803515"/>
          </a:xfrm>
        </p:grpSpPr>
        <p:pic>
          <p:nvPicPr>
            <p:cNvPr id="9" name="Picture 8" descr="DSC_2050">
              <a:extLst>
                <a:ext uri="{FF2B5EF4-FFF2-40B4-BE49-F238E27FC236}">
                  <a16:creationId xmlns:a16="http://schemas.microsoft.com/office/drawing/2014/main" id="{93B7C041-AE8B-410D-CA1F-F9FFA3BA06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758" t="34056" r="9918" b="10131"/>
            <a:stretch>
              <a:fillRect/>
            </a:stretch>
          </p:blipFill>
          <p:spPr bwMode="auto">
            <a:xfrm>
              <a:off x="4289228" y="2056795"/>
              <a:ext cx="7902772" cy="3803515"/>
            </a:xfrm>
            <a:custGeom>
              <a:avLst/>
              <a:gdLst>
                <a:gd name="connsiteX0" fmla="*/ 0 w 7902772"/>
                <a:gd name="connsiteY0" fmla="*/ 0 h 3803515"/>
                <a:gd name="connsiteX1" fmla="*/ 7902772 w 7902772"/>
                <a:gd name="connsiteY1" fmla="*/ 0 h 3803515"/>
                <a:gd name="connsiteX2" fmla="*/ 7902772 w 7902772"/>
                <a:gd name="connsiteY2" fmla="*/ 3803515 h 3803515"/>
                <a:gd name="connsiteX3" fmla="*/ 0 w 7902772"/>
                <a:gd name="connsiteY3" fmla="*/ 3803515 h 3803515"/>
              </a:gdLst>
              <a:ahLst/>
              <a:cxnLst>
                <a:cxn ang="0">
                  <a:pos x="connsiteX0" y="connsiteY0"/>
                </a:cxn>
                <a:cxn ang="0">
                  <a:pos x="connsiteX1" y="connsiteY1"/>
                </a:cxn>
                <a:cxn ang="0">
                  <a:pos x="connsiteX2" y="connsiteY2"/>
                </a:cxn>
                <a:cxn ang="0">
                  <a:pos x="connsiteX3" y="connsiteY3"/>
                </a:cxn>
              </a:cxnLst>
              <a:rect l="l" t="t" r="r" b="b"/>
              <a:pathLst>
                <a:path w="7902772" h="3803515">
                  <a:moveTo>
                    <a:pt x="0" y="0"/>
                  </a:moveTo>
                  <a:lnTo>
                    <a:pt x="7902772" y="0"/>
                  </a:lnTo>
                  <a:lnTo>
                    <a:pt x="7902772" y="3803515"/>
                  </a:lnTo>
                  <a:lnTo>
                    <a:pt x="0" y="3803515"/>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664CCBE3-EECD-5E62-2434-1EF96FC3BFAC}"/>
                </a:ext>
              </a:extLst>
            </p:cNvPr>
            <p:cNvSpPr/>
            <p:nvPr/>
          </p:nvSpPr>
          <p:spPr>
            <a:xfrm>
              <a:off x="0" y="2056795"/>
              <a:ext cx="4289228" cy="3803515"/>
            </a:xfrm>
            <a:prstGeom prst="rect">
              <a:avLst/>
            </a:prstGeom>
            <a:solidFill>
              <a:srgbClr val="E2E2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itle 2">
            <a:extLst>
              <a:ext uri="{FF2B5EF4-FFF2-40B4-BE49-F238E27FC236}">
                <a16:creationId xmlns:a16="http://schemas.microsoft.com/office/drawing/2014/main" id="{C83D6536-3656-5DFC-AAA6-2F771FD85940}"/>
              </a:ext>
            </a:extLst>
          </p:cNvPr>
          <p:cNvSpPr txBox="1">
            <a:spLocks/>
          </p:cNvSpPr>
          <p:nvPr/>
        </p:nvSpPr>
        <p:spPr>
          <a:xfrm>
            <a:off x="488967" y="3725838"/>
            <a:ext cx="2525837" cy="738899"/>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r>
              <a:rPr lang="en-GB" sz="2200" dirty="0">
                <a:solidFill>
                  <a:srgbClr val="CD6F15"/>
                </a:solidFill>
              </a:rPr>
              <a:t>…</a:t>
            </a:r>
            <a:r>
              <a:rPr lang="fr-FR" sz="2200" dirty="0">
                <a:solidFill>
                  <a:srgbClr val="CD6F15"/>
                </a:solidFill>
              </a:rPr>
              <a:t> et est grignoté en continu</a:t>
            </a:r>
            <a:endParaRPr lang="en-GB" sz="2200" dirty="0">
              <a:solidFill>
                <a:srgbClr val="CD6F15"/>
              </a:solidFill>
            </a:endParaRPr>
          </a:p>
        </p:txBody>
      </p:sp>
    </p:spTree>
    <p:extLst>
      <p:ext uri="{BB962C8B-B14F-4D97-AF65-F5344CB8AC3E}">
        <p14:creationId xmlns:p14="http://schemas.microsoft.com/office/powerpoint/2010/main" val="3327464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4" descr="Land 5">
            <a:extLst>
              <a:ext uri="{FF2B5EF4-FFF2-40B4-BE49-F238E27FC236}">
                <a16:creationId xmlns:a16="http://schemas.microsoft.com/office/drawing/2014/main" id="{E6987396-D059-09AC-9964-3584361D42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9944" b="1118"/>
          <a:stretch>
            <a:fillRect/>
          </a:stretch>
        </p:blipFill>
        <p:spPr bwMode="auto">
          <a:xfrm>
            <a:off x="0" y="4828375"/>
            <a:ext cx="12192000" cy="2029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 10">
            <a:extLst>
              <a:ext uri="{FF2B5EF4-FFF2-40B4-BE49-F238E27FC236}">
                <a16:creationId xmlns:a16="http://schemas.microsoft.com/office/drawing/2014/main" id="{72D71F88-73D3-371B-D1DC-E87C73B359CB}"/>
              </a:ext>
            </a:extLst>
          </p:cNvPr>
          <p:cNvGrpSpPr/>
          <p:nvPr/>
        </p:nvGrpSpPr>
        <p:grpSpPr>
          <a:xfrm>
            <a:off x="0" y="2184985"/>
            <a:ext cx="12192000" cy="3803516"/>
            <a:chOff x="0" y="2056795"/>
            <a:chExt cx="12192000" cy="3803516"/>
          </a:xfrm>
        </p:grpSpPr>
        <p:pic>
          <p:nvPicPr>
            <p:cNvPr id="10" name="Picture 9" descr="DSC_2051">
              <a:extLst>
                <a:ext uri="{FF2B5EF4-FFF2-40B4-BE49-F238E27FC236}">
                  <a16:creationId xmlns:a16="http://schemas.microsoft.com/office/drawing/2014/main" id="{69187FE7-DBD8-A581-9AE7-38CF0369B0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0633" t="29167" r="21671" b="27269"/>
            <a:stretch>
              <a:fillRect/>
            </a:stretch>
          </p:blipFill>
          <p:spPr bwMode="auto">
            <a:xfrm>
              <a:off x="4289228" y="2056796"/>
              <a:ext cx="7902772" cy="3803515"/>
            </a:xfrm>
            <a:custGeom>
              <a:avLst/>
              <a:gdLst>
                <a:gd name="connsiteX0" fmla="*/ 0 w 7902772"/>
                <a:gd name="connsiteY0" fmla="*/ 0 h 3803515"/>
                <a:gd name="connsiteX1" fmla="*/ 7902772 w 7902772"/>
                <a:gd name="connsiteY1" fmla="*/ 0 h 3803515"/>
                <a:gd name="connsiteX2" fmla="*/ 7902772 w 7902772"/>
                <a:gd name="connsiteY2" fmla="*/ 3803515 h 3803515"/>
                <a:gd name="connsiteX3" fmla="*/ 0 w 7902772"/>
                <a:gd name="connsiteY3" fmla="*/ 3803515 h 3803515"/>
              </a:gdLst>
              <a:ahLst/>
              <a:cxnLst>
                <a:cxn ang="0">
                  <a:pos x="connsiteX0" y="connsiteY0"/>
                </a:cxn>
                <a:cxn ang="0">
                  <a:pos x="connsiteX1" y="connsiteY1"/>
                </a:cxn>
                <a:cxn ang="0">
                  <a:pos x="connsiteX2" y="connsiteY2"/>
                </a:cxn>
                <a:cxn ang="0">
                  <a:pos x="connsiteX3" y="connsiteY3"/>
                </a:cxn>
              </a:cxnLst>
              <a:rect l="l" t="t" r="r" b="b"/>
              <a:pathLst>
                <a:path w="7902772" h="3803515">
                  <a:moveTo>
                    <a:pt x="0" y="0"/>
                  </a:moveTo>
                  <a:lnTo>
                    <a:pt x="7902772" y="0"/>
                  </a:lnTo>
                  <a:lnTo>
                    <a:pt x="7902772" y="3803515"/>
                  </a:lnTo>
                  <a:lnTo>
                    <a:pt x="0" y="3803515"/>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AF622CC0-FF4B-3634-2199-930CF605E3C8}"/>
                </a:ext>
              </a:extLst>
            </p:cNvPr>
            <p:cNvSpPr/>
            <p:nvPr/>
          </p:nvSpPr>
          <p:spPr>
            <a:xfrm>
              <a:off x="0" y="2056795"/>
              <a:ext cx="6438900" cy="3803515"/>
            </a:xfrm>
            <a:prstGeom prst="rect">
              <a:avLst/>
            </a:prstGeom>
            <a:solidFill>
              <a:srgbClr val="F5F5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Title 2">
            <a:extLst>
              <a:ext uri="{FF2B5EF4-FFF2-40B4-BE49-F238E27FC236}">
                <a16:creationId xmlns:a16="http://schemas.microsoft.com/office/drawing/2014/main" id="{76F1DCB7-6137-AE26-2E8E-3A628B313F66}"/>
              </a:ext>
            </a:extLst>
          </p:cNvPr>
          <p:cNvSpPr txBox="1">
            <a:spLocks/>
          </p:cNvSpPr>
          <p:nvPr/>
        </p:nvSpPr>
        <p:spPr>
          <a:xfrm>
            <a:off x="512671" y="3267988"/>
            <a:ext cx="5678579" cy="1774792"/>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r>
              <a:rPr lang="fr-FR" sz="4000" dirty="0">
                <a:solidFill>
                  <a:srgbClr val="F5F5F4"/>
                </a:solidFill>
              </a:rPr>
              <a:t>La survie de l'humanité dépend de ce petit morceau</a:t>
            </a:r>
            <a:r>
              <a:rPr lang="en-GB" sz="4000" dirty="0">
                <a:solidFill>
                  <a:srgbClr val="F5F5F4"/>
                </a:solidFill>
              </a:rPr>
              <a:t>.</a:t>
            </a:r>
          </a:p>
        </p:txBody>
      </p:sp>
    </p:spTree>
    <p:extLst>
      <p:ext uri="{BB962C8B-B14F-4D97-AF65-F5344CB8AC3E}">
        <p14:creationId xmlns:p14="http://schemas.microsoft.com/office/powerpoint/2010/main" val="3137996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750" fill="hold"/>
                                        <p:tgtEl>
                                          <p:spTgt spid="7">
                                            <p:txEl>
                                              <p:pRg st="0" end="0"/>
                                            </p:txEl>
                                          </p:spTgt>
                                        </p:tgtEl>
                                        <p:attrNameLst>
                                          <p:attrName>style.color</p:attrName>
                                        </p:attrNameLst>
                                      </p:cBhvr>
                                      <p:to>
                                        <p:clrVal>
                                          <a:srgbClr val="007137"/>
                                        </p:clrVal>
                                      </p:to>
                                    </p:set>
                                    <p:set>
                                      <p:cBhvr>
                                        <p:cTn id="7" dur="750" fill="hold"/>
                                        <p:tgtEl>
                                          <p:spTgt spid="7">
                                            <p:txEl>
                                              <p:pRg st="0" end="0"/>
                                            </p:txEl>
                                          </p:spTgt>
                                        </p:tgtEl>
                                        <p:attrNameLst>
                                          <p:attrName>fillcolor</p:attrName>
                                        </p:attrNameLst>
                                      </p:cBhvr>
                                      <p:to>
                                        <p:clrVal>
                                          <a:srgbClr val="007137"/>
                                        </p:clrVal>
                                      </p:to>
                                    </p:set>
                                    <p:set>
                                      <p:cBhvr>
                                        <p:cTn id="8" dur="750" fill="hold"/>
                                        <p:tgtEl>
                                          <p:spTgt spid="7">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Land 5">
            <a:extLst>
              <a:ext uri="{FF2B5EF4-FFF2-40B4-BE49-F238E27FC236}">
                <a16:creationId xmlns:a16="http://schemas.microsoft.com/office/drawing/2014/main" id="{5A0EB40C-0993-EC8C-8B19-EF313044D7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9944" b="1118"/>
          <a:stretch>
            <a:fillRect/>
          </a:stretch>
        </p:blipFill>
        <p:spPr bwMode="auto">
          <a:xfrm>
            <a:off x="0" y="4828375"/>
            <a:ext cx="12192000" cy="2029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 10">
            <a:extLst>
              <a:ext uri="{FF2B5EF4-FFF2-40B4-BE49-F238E27FC236}">
                <a16:creationId xmlns:a16="http://schemas.microsoft.com/office/drawing/2014/main" id="{72D71F88-73D3-371B-D1DC-E87C73B359CB}"/>
              </a:ext>
            </a:extLst>
          </p:cNvPr>
          <p:cNvGrpSpPr/>
          <p:nvPr/>
        </p:nvGrpSpPr>
        <p:grpSpPr>
          <a:xfrm>
            <a:off x="0" y="2184985"/>
            <a:ext cx="12192000" cy="3803516"/>
            <a:chOff x="0" y="2056795"/>
            <a:chExt cx="12192000" cy="3803516"/>
          </a:xfrm>
        </p:grpSpPr>
        <p:pic>
          <p:nvPicPr>
            <p:cNvPr id="10" name="Picture 9" descr="DSC_2051">
              <a:extLst>
                <a:ext uri="{FF2B5EF4-FFF2-40B4-BE49-F238E27FC236}">
                  <a16:creationId xmlns:a16="http://schemas.microsoft.com/office/drawing/2014/main" id="{69187FE7-DBD8-A581-9AE7-38CF0369B0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0633" t="29167" r="21671" b="27269"/>
            <a:stretch>
              <a:fillRect/>
            </a:stretch>
          </p:blipFill>
          <p:spPr bwMode="auto">
            <a:xfrm>
              <a:off x="4289228" y="2056796"/>
              <a:ext cx="7902772" cy="3803515"/>
            </a:xfrm>
            <a:custGeom>
              <a:avLst/>
              <a:gdLst>
                <a:gd name="connsiteX0" fmla="*/ 0 w 7902772"/>
                <a:gd name="connsiteY0" fmla="*/ 0 h 3803515"/>
                <a:gd name="connsiteX1" fmla="*/ 7902772 w 7902772"/>
                <a:gd name="connsiteY1" fmla="*/ 0 h 3803515"/>
                <a:gd name="connsiteX2" fmla="*/ 7902772 w 7902772"/>
                <a:gd name="connsiteY2" fmla="*/ 3803515 h 3803515"/>
                <a:gd name="connsiteX3" fmla="*/ 0 w 7902772"/>
                <a:gd name="connsiteY3" fmla="*/ 3803515 h 3803515"/>
              </a:gdLst>
              <a:ahLst/>
              <a:cxnLst>
                <a:cxn ang="0">
                  <a:pos x="connsiteX0" y="connsiteY0"/>
                </a:cxn>
                <a:cxn ang="0">
                  <a:pos x="connsiteX1" y="connsiteY1"/>
                </a:cxn>
                <a:cxn ang="0">
                  <a:pos x="connsiteX2" y="connsiteY2"/>
                </a:cxn>
                <a:cxn ang="0">
                  <a:pos x="connsiteX3" y="connsiteY3"/>
                </a:cxn>
              </a:cxnLst>
              <a:rect l="l" t="t" r="r" b="b"/>
              <a:pathLst>
                <a:path w="7902772" h="3803515">
                  <a:moveTo>
                    <a:pt x="0" y="0"/>
                  </a:moveTo>
                  <a:lnTo>
                    <a:pt x="7902772" y="0"/>
                  </a:lnTo>
                  <a:lnTo>
                    <a:pt x="7902772" y="3803515"/>
                  </a:lnTo>
                  <a:lnTo>
                    <a:pt x="0" y="3803515"/>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AF622CC0-FF4B-3634-2199-930CF605E3C8}"/>
                </a:ext>
              </a:extLst>
            </p:cNvPr>
            <p:cNvSpPr/>
            <p:nvPr/>
          </p:nvSpPr>
          <p:spPr>
            <a:xfrm>
              <a:off x="0" y="2056795"/>
              <a:ext cx="6438900" cy="3803515"/>
            </a:xfrm>
            <a:prstGeom prst="rect">
              <a:avLst/>
            </a:prstGeom>
            <a:solidFill>
              <a:srgbClr val="F5F5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2">
            <a:extLst>
              <a:ext uri="{FF2B5EF4-FFF2-40B4-BE49-F238E27FC236}">
                <a16:creationId xmlns:a16="http://schemas.microsoft.com/office/drawing/2014/main" id="{F2371875-33DA-766B-E7FC-BBB562E58A2E}"/>
              </a:ext>
            </a:extLst>
          </p:cNvPr>
          <p:cNvSpPr txBox="1">
            <a:spLocks/>
          </p:cNvSpPr>
          <p:nvPr/>
        </p:nvSpPr>
        <p:spPr>
          <a:xfrm>
            <a:off x="517541" y="3145417"/>
            <a:ext cx="5921359" cy="1882650"/>
          </a:xfrm>
          <a:prstGeom prst="rect">
            <a:avLst/>
          </a:prstGeom>
        </p:spPr>
        <p:txBody>
          <a:bodyPr>
            <a:no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a:defRPr/>
            </a:pPr>
            <a:r>
              <a:rPr lang="fr-FR" sz="2200" b="1" dirty="0">
                <a:solidFill>
                  <a:srgbClr val="007137"/>
                </a:solidFill>
                <a:ea typeface="+mn-ea"/>
              </a:rPr>
              <a:t>Une gestion durable et des pratiques de conservation efficaces sont essentielles pour maintenir la fertilité du sol et ainsi sécuriser un apport suffisant d’aliments sains et nutritifs pour nous et pour les générations futures.</a:t>
            </a:r>
            <a:endParaRPr lang="en-US" sz="2200" b="1" dirty="0">
              <a:solidFill>
                <a:srgbClr val="007137"/>
              </a:solidFill>
              <a:ea typeface="+mn-ea"/>
            </a:endParaRPr>
          </a:p>
        </p:txBody>
      </p:sp>
    </p:spTree>
    <p:extLst>
      <p:ext uri="{BB962C8B-B14F-4D97-AF65-F5344CB8AC3E}">
        <p14:creationId xmlns:p14="http://schemas.microsoft.com/office/powerpoint/2010/main" val="3688285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65732" y="3502096"/>
            <a:ext cx="8860536" cy="338554"/>
          </a:xfrm>
          <a:prstGeom prst="rect">
            <a:avLst/>
          </a:prstGeom>
          <a:noFill/>
        </p:spPr>
        <p:txBody>
          <a:bodyPr wrap="square" rtlCol="0">
            <a:spAutoFit/>
          </a:bodyPr>
          <a:lstStyle/>
          <a:p>
            <a:pPr algn="ctr">
              <a:defRPr/>
            </a:pPr>
            <a:r>
              <a:rPr lang="en-US" sz="1600" b="1" u="sng" dirty="0">
                <a:solidFill>
                  <a:schemeClr val="accent6"/>
                </a:solidFill>
                <a:latin typeface="Arial" panose="020B0604020202020204" pitchFamily="34" charset="0"/>
                <a:cs typeface="Arial" panose="020B0604020202020204" pitchFamily="34" charset="0"/>
                <a:hlinkClick r:id="rId3"/>
              </a:rPr>
              <a:t>http://ec.europa.eu/horizon-europe</a:t>
            </a:r>
            <a:endParaRPr lang="en-GB" sz="1600" b="1" dirty="0">
              <a:solidFill>
                <a:schemeClr val="accent6"/>
              </a:solidFill>
              <a:latin typeface="Arial" panose="020B0604020202020204" pitchFamily="34" charset="0"/>
              <a:cs typeface="Arial" panose="020B0604020202020204" pitchFamily="34" charset="0"/>
            </a:endParaRPr>
          </a:p>
        </p:txBody>
      </p:sp>
      <p:sp>
        <p:nvSpPr>
          <p:cNvPr id="6" name="Title 4">
            <a:extLst>
              <a:ext uri="{FF2B5EF4-FFF2-40B4-BE49-F238E27FC236}">
                <a16:creationId xmlns:a16="http://schemas.microsoft.com/office/drawing/2014/main" id="{E5F9744B-F57A-0384-5CBD-D3E7FC14DB51}"/>
              </a:ext>
            </a:extLst>
          </p:cNvPr>
          <p:cNvSpPr txBox="1">
            <a:spLocks/>
          </p:cNvSpPr>
          <p:nvPr/>
        </p:nvSpPr>
        <p:spPr>
          <a:xfrm>
            <a:off x="3330222" y="4943897"/>
            <a:ext cx="5531555" cy="396473"/>
          </a:xfrm>
          <a:prstGeom prst="rect">
            <a:avLst/>
          </a:prstGeom>
          <a:noFill/>
          <a:effectLst/>
        </p:spPr>
        <p:txBody>
          <a:bodyPr>
            <a:noAutofit/>
          </a:bodyPr>
          <a:lstStyle>
            <a:lvl1pPr algn="l" defTabSz="914400" rtl="0" eaLnBrk="1" latinLnBrk="0" hangingPunct="1">
              <a:lnSpc>
                <a:spcPct val="90000"/>
              </a:lnSpc>
              <a:spcBef>
                <a:spcPct val="0"/>
              </a:spcBef>
              <a:buNone/>
              <a:defRPr sz="4400" kern="1200">
                <a:solidFill>
                  <a:schemeClr val="tx1"/>
                </a:solidFill>
                <a:latin typeface="Segoe UI Semibold" panose="020B0702040204020203" pitchFamily="34" charset="0"/>
                <a:ea typeface="+mj-ea"/>
                <a:cs typeface="Segoe UI Semibold" panose="020B0702040204020203" pitchFamily="34" charset="0"/>
              </a:defRPr>
            </a:lvl1pPr>
          </a:lstStyle>
          <a:p>
            <a:pPr algn="ctr"/>
            <a:r>
              <a:rPr lang="en-US" sz="2400" b="1" dirty="0">
                <a:solidFill>
                  <a:schemeClr val="bg1"/>
                </a:solidFill>
                <a:latin typeface="Myriad Pro" panose="020B0503030403020204" pitchFamily="34" charset="0"/>
                <a:cs typeface="Arial" panose="020B0604020202020204" pitchFamily="34" charset="0"/>
              </a:rPr>
              <a:t>#HorizonEU  #EUmissions  #MissionSoil</a:t>
            </a:r>
            <a:endParaRPr lang="en-GB" sz="2400" b="1" dirty="0">
              <a:solidFill>
                <a:schemeClr val="bg1"/>
              </a:solidFill>
              <a:latin typeface="Myriad Pro" panose="020B0503030403020204" pitchFamily="34" charset="0"/>
              <a:cs typeface="Arial" panose="020B0604020202020204" pitchFamily="34" charset="0"/>
            </a:endParaRPr>
          </a:p>
        </p:txBody>
      </p:sp>
    </p:spTree>
    <p:extLst>
      <p:ext uri="{BB962C8B-B14F-4D97-AF65-F5344CB8AC3E}">
        <p14:creationId xmlns:p14="http://schemas.microsoft.com/office/powerpoint/2010/main" val="2101836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DE3BBD-CA72-8850-F080-BB863FF0528E}"/>
              </a:ext>
            </a:extLst>
          </p:cNvPr>
          <p:cNvSpPr txBox="1"/>
          <p:nvPr/>
        </p:nvSpPr>
        <p:spPr>
          <a:xfrm>
            <a:off x="4498181" y="2844016"/>
            <a:ext cx="7110412" cy="3539430"/>
          </a:xfrm>
          <a:prstGeom prst="rect">
            <a:avLst/>
          </a:prstGeom>
          <a:noFill/>
        </p:spPr>
        <p:txBody>
          <a:bodyPr wrap="square">
            <a:spAutoFit/>
          </a:bodyPr>
          <a:lstStyle/>
          <a:p>
            <a:pPr algn="r">
              <a:defRPr/>
            </a:pPr>
            <a:r>
              <a:rPr lang="en-IE" sz="1600" dirty="0" err="1">
                <a:solidFill>
                  <a:srgbClr val="003399"/>
                </a:solidFill>
                <a:latin typeface="Arial" panose="020B0604020202020204" pitchFamily="34" charset="0"/>
                <a:cs typeface="Arial" panose="020B0604020202020204" pitchFamily="34" charset="0"/>
              </a:rPr>
              <a:t>Crédits</a:t>
            </a:r>
            <a:r>
              <a:rPr lang="en-IE" sz="1600" dirty="0">
                <a:solidFill>
                  <a:srgbClr val="003399"/>
                </a:solidFill>
                <a:latin typeface="Arial" panose="020B0604020202020204" pitchFamily="34" charset="0"/>
                <a:cs typeface="Arial" panose="020B0604020202020204" pitchFamily="34" charset="0"/>
              </a:rPr>
              <a:t> photos:</a:t>
            </a:r>
          </a:p>
          <a:p>
            <a:pPr algn="r">
              <a:defRPr/>
            </a:pPr>
            <a:r>
              <a:rPr lang="en-IE" sz="1600" dirty="0">
                <a:solidFill>
                  <a:srgbClr val="003399"/>
                </a:solidFill>
                <a:latin typeface="Arial" panose="020B0604020202020204" pitchFamily="34" charset="0"/>
                <a:cs typeface="Arial" panose="020B0604020202020204" pitchFamily="34" charset="0"/>
              </a:rPr>
              <a:t> </a:t>
            </a:r>
          </a:p>
          <a:p>
            <a:pPr algn="r">
              <a:defRPr/>
            </a:pPr>
            <a:r>
              <a:rPr lang="en-IE" sz="1600" dirty="0">
                <a:solidFill>
                  <a:srgbClr val="003399"/>
                </a:solidFill>
                <a:latin typeface="Arial" panose="020B0604020202020204" pitchFamily="34" charset="0"/>
                <a:cs typeface="Arial" panose="020B0604020202020204" pitchFamily="34" charset="0"/>
              </a:rPr>
              <a:t>Orange juice © CSKN - Fotolia </a:t>
            </a:r>
            <a:br>
              <a:rPr lang="en-IE" sz="1600" dirty="0">
                <a:solidFill>
                  <a:srgbClr val="003399"/>
                </a:solidFill>
                <a:latin typeface="Arial" panose="020B0604020202020204" pitchFamily="34" charset="0"/>
                <a:cs typeface="Arial" panose="020B0604020202020204" pitchFamily="34" charset="0"/>
              </a:rPr>
            </a:br>
            <a:r>
              <a:rPr lang="en-IE" sz="1600" dirty="0">
                <a:solidFill>
                  <a:srgbClr val="003399"/>
                </a:solidFill>
                <a:latin typeface="Arial" panose="020B0604020202020204" pitchFamily="34" charset="0"/>
                <a:cs typeface="Arial" panose="020B0604020202020204" pitchFamily="34" charset="0"/>
              </a:rPr>
              <a:t>Yogurts © </a:t>
            </a:r>
            <a:r>
              <a:rPr lang="en-IE" sz="1600" dirty="0" err="1">
                <a:solidFill>
                  <a:srgbClr val="003399"/>
                </a:solidFill>
                <a:latin typeface="Arial" panose="020B0604020202020204" pitchFamily="34" charset="0"/>
                <a:cs typeface="Arial" panose="020B0604020202020204" pitchFamily="34" charset="0"/>
              </a:rPr>
              <a:t>AlcelVision</a:t>
            </a:r>
            <a:r>
              <a:rPr lang="en-IE" sz="1600" dirty="0">
                <a:solidFill>
                  <a:srgbClr val="003399"/>
                </a:solidFill>
                <a:latin typeface="Arial" panose="020B0604020202020204" pitchFamily="34" charset="0"/>
                <a:cs typeface="Arial" panose="020B0604020202020204" pitchFamily="34" charset="0"/>
              </a:rPr>
              <a:t> - Fotolia</a:t>
            </a:r>
            <a:br>
              <a:rPr lang="en-IE" sz="1600" dirty="0">
                <a:solidFill>
                  <a:srgbClr val="003399"/>
                </a:solidFill>
                <a:latin typeface="Arial" panose="020B0604020202020204" pitchFamily="34" charset="0"/>
                <a:cs typeface="Arial" panose="020B0604020202020204" pitchFamily="34" charset="0"/>
              </a:rPr>
            </a:br>
            <a:r>
              <a:rPr lang="en-IE" sz="1600" dirty="0">
                <a:solidFill>
                  <a:srgbClr val="003399"/>
                </a:solidFill>
                <a:latin typeface="Arial" panose="020B0604020202020204" pitchFamily="34" charset="0"/>
                <a:cs typeface="Arial" panose="020B0604020202020204" pitchFamily="34" charset="0"/>
              </a:rPr>
              <a:t>Cornflakes © </a:t>
            </a:r>
            <a:r>
              <a:rPr lang="en-IE" sz="1600" dirty="0" err="1">
                <a:solidFill>
                  <a:srgbClr val="003399"/>
                </a:solidFill>
                <a:latin typeface="Arial" panose="020B0604020202020204" pitchFamily="34" charset="0"/>
                <a:cs typeface="Arial" panose="020B0604020202020204" pitchFamily="34" charset="0"/>
              </a:rPr>
              <a:t>eyewave</a:t>
            </a:r>
            <a:r>
              <a:rPr lang="en-IE" sz="1600" dirty="0">
                <a:solidFill>
                  <a:srgbClr val="003399"/>
                </a:solidFill>
                <a:latin typeface="Arial" panose="020B0604020202020204" pitchFamily="34" charset="0"/>
                <a:cs typeface="Arial" panose="020B0604020202020204" pitchFamily="34" charset="0"/>
              </a:rPr>
              <a:t> - Fotolia</a:t>
            </a:r>
          </a:p>
          <a:p>
            <a:pPr algn="r">
              <a:defRPr/>
            </a:pPr>
            <a:r>
              <a:rPr lang="en-IE" sz="1600" dirty="0">
                <a:solidFill>
                  <a:srgbClr val="003399"/>
                </a:solidFill>
                <a:latin typeface="Arial" panose="020B0604020202020204" pitchFamily="34" charset="0"/>
                <a:cs typeface="Arial" panose="020B0604020202020204" pitchFamily="34" charset="0"/>
              </a:rPr>
              <a:t>Cow © </a:t>
            </a:r>
            <a:r>
              <a:rPr lang="en-IE" sz="1600" dirty="0" err="1">
                <a:solidFill>
                  <a:srgbClr val="003399"/>
                </a:solidFill>
                <a:latin typeface="Arial" panose="020B0604020202020204" pitchFamily="34" charset="0"/>
                <a:cs typeface="Arial" panose="020B0604020202020204" pitchFamily="34" charset="0"/>
              </a:rPr>
              <a:t>Dudarev</a:t>
            </a:r>
            <a:r>
              <a:rPr lang="en-IE" sz="1600" dirty="0">
                <a:solidFill>
                  <a:srgbClr val="003399"/>
                </a:solidFill>
                <a:latin typeface="Arial" panose="020B0604020202020204" pitchFamily="34" charset="0"/>
                <a:cs typeface="Arial" panose="020B0604020202020204" pitchFamily="34" charset="0"/>
              </a:rPr>
              <a:t> Mikhail -  Fotolia</a:t>
            </a:r>
          </a:p>
          <a:p>
            <a:pPr algn="r">
              <a:defRPr/>
            </a:pPr>
            <a:r>
              <a:rPr lang="en-IE" sz="1600" dirty="0">
                <a:solidFill>
                  <a:srgbClr val="003399"/>
                </a:solidFill>
                <a:latin typeface="Arial" panose="020B0604020202020204" pitchFamily="34" charset="0"/>
                <a:cs typeface="Arial" panose="020B0604020202020204" pitchFamily="34" charset="0"/>
              </a:rPr>
              <a:t>Earth © </a:t>
            </a:r>
            <a:r>
              <a:rPr lang="en-IE" sz="1600" dirty="0" err="1">
                <a:solidFill>
                  <a:srgbClr val="003399"/>
                </a:solidFill>
                <a:latin typeface="Arial" panose="020B0604020202020204" pitchFamily="34" charset="0"/>
                <a:cs typeface="Arial" panose="020B0604020202020204" pitchFamily="34" charset="0"/>
              </a:rPr>
              <a:t>Nadalina</a:t>
            </a:r>
            <a:r>
              <a:rPr lang="en-IE" sz="1600" dirty="0">
                <a:solidFill>
                  <a:srgbClr val="003399"/>
                </a:solidFill>
                <a:latin typeface="Arial" panose="020B0604020202020204" pitchFamily="34" charset="0"/>
                <a:cs typeface="Arial" panose="020B0604020202020204" pitchFamily="34" charset="0"/>
              </a:rPr>
              <a:t> – Fotolia</a:t>
            </a:r>
          </a:p>
          <a:p>
            <a:pPr algn="r">
              <a:defRPr/>
            </a:pPr>
            <a:r>
              <a:rPr lang="en-IE" sz="1600" dirty="0">
                <a:solidFill>
                  <a:srgbClr val="003399"/>
                </a:solidFill>
                <a:latin typeface="Arial" panose="020B0604020202020204" pitchFamily="34" charset="0"/>
                <a:cs typeface="Arial" panose="020B0604020202020204" pitchFamily="34" charset="0"/>
              </a:rPr>
              <a:t>Threat urbanisation © Alexi Tauzin – Fotolia</a:t>
            </a:r>
          </a:p>
          <a:p>
            <a:pPr algn="r">
              <a:defRPr/>
            </a:pPr>
            <a:r>
              <a:rPr lang="en-IE" sz="1600" dirty="0">
                <a:solidFill>
                  <a:srgbClr val="003399"/>
                </a:solidFill>
                <a:latin typeface="Arial" panose="020B0604020202020204" pitchFamily="34" charset="0"/>
                <a:cs typeface="Arial" panose="020B0604020202020204" pitchFamily="34" charset="0"/>
              </a:rPr>
              <a:t>Threat desertification © Giordano </a:t>
            </a:r>
            <a:r>
              <a:rPr lang="en-IE" sz="1600" dirty="0" err="1">
                <a:solidFill>
                  <a:srgbClr val="003399"/>
                </a:solidFill>
                <a:latin typeface="Arial" panose="020B0604020202020204" pitchFamily="34" charset="0"/>
                <a:cs typeface="Arial" panose="020B0604020202020204" pitchFamily="34" charset="0"/>
              </a:rPr>
              <a:t>Aita</a:t>
            </a:r>
            <a:r>
              <a:rPr lang="en-IE" sz="1600" dirty="0">
                <a:solidFill>
                  <a:srgbClr val="003399"/>
                </a:solidFill>
                <a:latin typeface="Arial" panose="020B0604020202020204" pitchFamily="34" charset="0"/>
                <a:cs typeface="Arial" panose="020B0604020202020204" pitchFamily="34" charset="0"/>
              </a:rPr>
              <a:t> - Fotolia</a:t>
            </a:r>
          </a:p>
          <a:p>
            <a:pPr algn="r">
              <a:defRPr/>
            </a:pPr>
            <a:r>
              <a:rPr lang="en-IE" sz="1600" dirty="0">
                <a:solidFill>
                  <a:srgbClr val="003399"/>
                </a:solidFill>
                <a:latin typeface="Arial" panose="020B0604020202020204" pitchFamily="34" charset="0"/>
                <a:cs typeface="Arial" panose="020B0604020202020204" pitchFamily="34" charset="0"/>
              </a:rPr>
              <a:t>Threat landslides © </a:t>
            </a:r>
            <a:r>
              <a:rPr lang="en-IE" sz="1600" dirty="0" err="1">
                <a:solidFill>
                  <a:srgbClr val="003399"/>
                </a:solidFill>
                <a:latin typeface="Arial" panose="020B0604020202020204" pitchFamily="34" charset="0"/>
                <a:cs typeface="Arial" panose="020B0604020202020204" pitchFamily="34" charset="0"/>
              </a:rPr>
              <a:t>Kedsirin</a:t>
            </a:r>
            <a:r>
              <a:rPr lang="en-IE" sz="1600" dirty="0">
                <a:solidFill>
                  <a:srgbClr val="003399"/>
                </a:solidFill>
                <a:latin typeface="Arial" panose="020B0604020202020204" pitchFamily="34" charset="0"/>
                <a:cs typeface="Arial" panose="020B0604020202020204" pitchFamily="34" charset="0"/>
              </a:rPr>
              <a:t> - Fotolia</a:t>
            </a:r>
          </a:p>
          <a:p>
            <a:pPr algn="r">
              <a:defRPr/>
            </a:pPr>
            <a:endParaRPr lang="en-IE" sz="1600" dirty="0">
              <a:solidFill>
                <a:srgbClr val="003399"/>
              </a:solidFill>
              <a:latin typeface="Arial" panose="020B0604020202020204" pitchFamily="34" charset="0"/>
              <a:cs typeface="Arial" panose="020B0604020202020204" pitchFamily="34" charset="0"/>
            </a:endParaRPr>
          </a:p>
          <a:p>
            <a:pPr algn="r">
              <a:defRPr/>
            </a:pPr>
            <a:r>
              <a:rPr lang="en-IE" sz="1600" dirty="0">
                <a:solidFill>
                  <a:srgbClr val="003399"/>
                </a:solidFill>
                <a:latin typeface="Arial" panose="020B0604020202020204" pitchFamily="34" charset="0"/>
                <a:cs typeface="Arial" panose="020B0604020202020204" pitchFamily="34" charset="0"/>
              </a:rPr>
              <a:t>Maps: </a:t>
            </a:r>
          </a:p>
          <a:p>
            <a:pPr algn="r">
              <a:defRPr/>
            </a:pPr>
            <a:endParaRPr lang="en-IE" sz="1600" dirty="0">
              <a:solidFill>
                <a:srgbClr val="003399"/>
              </a:solidFill>
              <a:latin typeface="Arial" panose="020B0604020202020204" pitchFamily="34" charset="0"/>
              <a:cs typeface="Arial" panose="020B0604020202020204" pitchFamily="34" charset="0"/>
            </a:endParaRPr>
          </a:p>
          <a:p>
            <a:pPr algn="r">
              <a:defRPr/>
            </a:pPr>
            <a:r>
              <a:rPr lang="en-IE" sz="1600" dirty="0">
                <a:solidFill>
                  <a:srgbClr val="003399"/>
                </a:solidFill>
                <a:latin typeface="Arial" panose="020B0604020202020204" pitchFamily="34" charset="0"/>
                <a:cs typeface="Arial" panose="020B0604020202020204" pitchFamily="34" charset="0"/>
              </a:rPr>
              <a:t>© European Commission, Joint Research Centre</a:t>
            </a:r>
          </a:p>
        </p:txBody>
      </p:sp>
    </p:spTree>
    <p:extLst>
      <p:ext uri="{BB962C8B-B14F-4D97-AF65-F5344CB8AC3E}">
        <p14:creationId xmlns:p14="http://schemas.microsoft.com/office/powerpoint/2010/main" val="24601364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9BD648F-3F6D-1067-ABF6-48B9B7CC7AAD}"/>
              </a:ext>
            </a:extLst>
          </p:cNvPr>
          <p:cNvSpPr/>
          <p:nvPr/>
        </p:nvSpPr>
        <p:spPr>
          <a:xfrm>
            <a:off x="2959893" y="3667125"/>
            <a:ext cx="6272213" cy="2647950"/>
          </a:xfrm>
          <a:prstGeom prst="rect">
            <a:avLst/>
          </a:prstGeom>
          <a:solidFill>
            <a:srgbClr val="F5F5F4">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3">
            <a:extLst>
              <a:ext uri="{FF2B5EF4-FFF2-40B4-BE49-F238E27FC236}">
                <a16:creationId xmlns:a16="http://schemas.microsoft.com/office/drawing/2014/main" id="{A8C61F34-4D8E-00FC-0164-6DE5F85402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04393" y="3904457"/>
            <a:ext cx="512762"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691B16E6-5425-18A9-49A2-52C4A3A7638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04393" y="5560219"/>
            <a:ext cx="479425"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8">
            <a:extLst>
              <a:ext uri="{FF2B5EF4-FFF2-40B4-BE49-F238E27FC236}">
                <a16:creationId xmlns:a16="http://schemas.microsoft.com/office/drawing/2014/main" id="{DEE935F9-E427-55FD-D4D0-C57619B1C9DF}"/>
              </a:ext>
            </a:extLst>
          </p:cNvPr>
          <p:cNvSpPr>
            <a:spLocks noChangeArrowheads="1"/>
          </p:cNvSpPr>
          <p:nvPr/>
        </p:nvSpPr>
        <p:spPr bwMode="auto">
          <a:xfrm>
            <a:off x="4040980" y="5655469"/>
            <a:ext cx="8683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Tx/>
              <a:buNone/>
            </a:pPr>
            <a:r>
              <a:rPr lang="en-IE" altLang="fr-FR" sz="1200">
                <a:solidFill>
                  <a:srgbClr val="3883CE"/>
                </a:solidFill>
                <a:latin typeface="Arial" panose="020B0604020202020204" pitchFamily="34" charset="0"/>
                <a:hlinkClick r:id="rId5"/>
              </a:rPr>
              <a:t>@EUAgri </a:t>
            </a:r>
            <a:endParaRPr lang="en-GB" altLang="fr-FR" sz="1200">
              <a:solidFill>
                <a:srgbClr val="3883CE"/>
              </a:solidFill>
              <a:latin typeface="Arial" panose="020B0604020202020204" pitchFamily="34" charset="0"/>
            </a:endParaRPr>
          </a:p>
        </p:txBody>
      </p:sp>
      <p:sp>
        <p:nvSpPr>
          <p:cNvPr id="6" name="Rectangle 9">
            <a:extLst>
              <a:ext uri="{FF2B5EF4-FFF2-40B4-BE49-F238E27FC236}">
                <a16:creationId xmlns:a16="http://schemas.microsoft.com/office/drawing/2014/main" id="{583781EF-36AC-2AA9-3C02-0047ED60A9C5}"/>
              </a:ext>
            </a:extLst>
          </p:cNvPr>
          <p:cNvSpPr>
            <a:spLocks noChangeArrowheads="1"/>
          </p:cNvSpPr>
          <p:nvPr/>
        </p:nvSpPr>
        <p:spPr bwMode="auto">
          <a:xfrm>
            <a:off x="7876380" y="4079082"/>
            <a:ext cx="10763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Tx/>
              <a:buNone/>
            </a:pPr>
            <a:r>
              <a:rPr lang="en-IE" altLang="fr-FR" sz="1200" u="sng">
                <a:solidFill>
                  <a:srgbClr val="3883CE"/>
                </a:solidFill>
                <a:latin typeface="Arial" panose="020B0604020202020204" pitchFamily="34" charset="0"/>
              </a:rPr>
              <a:t>EUAgri</a:t>
            </a:r>
            <a:endParaRPr lang="en-GB" altLang="fr-FR" sz="1200" u="sng">
              <a:solidFill>
                <a:srgbClr val="3883CE"/>
              </a:solidFill>
              <a:latin typeface="Arial" panose="020B0604020202020204" pitchFamily="34" charset="0"/>
            </a:endParaRPr>
          </a:p>
        </p:txBody>
      </p:sp>
      <p:pic>
        <p:nvPicPr>
          <p:cNvPr id="7" name="Picture 10">
            <a:extLst>
              <a:ext uri="{FF2B5EF4-FFF2-40B4-BE49-F238E27FC236}">
                <a16:creationId xmlns:a16="http://schemas.microsoft.com/office/drawing/2014/main" id="{B36541DA-B568-9EC8-91C0-C045D5BA001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87418" y="3963194"/>
            <a:ext cx="465137"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
            <a:extLst>
              <a:ext uri="{FF2B5EF4-FFF2-40B4-BE49-F238E27FC236}">
                <a16:creationId xmlns:a16="http://schemas.microsoft.com/office/drawing/2014/main" id="{3C54FBEA-2BD8-2DF5-5700-24B447F058CF}"/>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212805" y="5560219"/>
            <a:ext cx="4857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14">
            <a:extLst>
              <a:ext uri="{FF2B5EF4-FFF2-40B4-BE49-F238E27FC236}">
                <a16:creationId xmlns:a16="http://schemas.microsoft.com/office/drawing/2014/main" id="{5970B88F-F289-5E4A-0A9D-C9DEFB17D202}"/>
              </a:ext>
            </a:extLst>
          </p:cNvPr>
          <p:cNvSpPr>
            <a:spLocks noChangeArrowheads="1"/>
          </p:cNvSpPr>
          <p:nvPr/>
        </p:nvSpPr>
        <p:spPr bwMode="auto">
          <a:xfrm>
            <a:off x="7808119" y="5658644"/>
            <a:ext cx="140176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Tx/>
              <a:buNone/>
            </a:pPr>
            <a:r>
              <a:rPr lang="en-IE" altLang="fr-FR" sz="1200" u="sng" dirty="0" err="1">
                <a:solidFill>
                  <a:srgbClr val="3883CE"/>
                </a:solidFill>
                <a:latin typeface="Arial" panose="020B0604020202020204" pitchFamily="34" charset="0"/>
              </a:rPr>
              <a:t>euagrifood</a:t>
            </a:r>
            <a:endParaRPr lang="en-GB" altLang="fr-FR" sz="1200" u="sng" dirty="0">
              <a:solidFill>
                <a:srgbClr val="3883CE"/>
              </a:solidFill>
              <a:latin typeface="Arial" panose="020B0604020202020204" pitchFamily="34" charset="0"/>
            </a:endParaRPr>
          </a:p>
        </p:txBody>
      </p:sp>
      <p:sp>
        <p:nvSpPr>
          <p:cNvPr id="10" name="Rectangle 17">
            <a:extLst>
              <a:ext uri="{FF2B5EF4-FFF2-40B4-BE49-F238E27FC236}">
                <a16:creationId xmlns:a16="http://schemas.microsoft.com/office/drawing/2014/main" id="{4A48A75C-2EA0-EB58-E7A5-BBB954688104}"/>
              </a:ext>
            </a:extLst>
          </p:cNvPr>
          <p:cNvSpPr>
            <a:spLocks noChangeArrowheads="1"/>
          </p:cNvSpPr>
          <p:nvPr/>
        </p:nvSpPr>
        <p:spPr bwMode="auto">
          <a:xfrm>
            <a:off x="7874793" y="4901407"/>
            <a:ext cx="609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Tx/>
              <a:buNone/>
            </a:pPr>
            <a:r>
              <a:rPr lang="en-IE" altLang="fr-FR" sz="1200" u="sng">
                <a:solidFill>
                  <a:srgbClr val="3883CE"/>
                </a:solidFill>
                <a:latin typeface="Arial" panose="020B0604020202020204" pitchFamily="34" charset="0"/>
              </a:rPr>
              <a:t>euagri</a:t>
            </a:r>
          </a:p>
        </p:txBody>
      </p:sp>
      <p:pic>
        <p:nvPicPr>
          <p:cNvPr id="11" name="Picture 18">
            <a:extLst>
              <a:ext uri="{FF2B5EF4-FFF2-40B4-BE49-F238E27FC236}">
                <a16:creationId xmlns:a16="http://schemas.microsoft.com/office/drawing/2014/main" id="{8E7CFE5C-D520-1453-E4A0-DC504C7DF3D4}"/>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65193" y="4768057"/>
            <a:ext cx="487362"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D647FC33-EB2A-B72F-4057-94F270A188CC}"/>
              </a:ext>
            </a:extLst>
          </p:cNvPr>
          <p:cNvSpPr txBox="1"/>
          <p:nvPr/>
        </p:nvSpPr>
        <p:spPr>
          <a:xfrm>
            <a:off x="3699668" y="4042569"/>
            <a:ext cx="3109912" cy="708025"/>
          </a:xfrm>
          <a:prstGeom prst="rect">
            <a:avLst/>
          </a:prstGeom>
          <a:noFill/>
        </p:spPr>
        <p:txBody>
          <a:bodyPr>
            <a:spAutoFit/>
          </a:bodyPr>
          <a:lstStyle/>
          <a:p>
            <a:pPr algn="ctr">
              <a:defRPr/>
            </a:pPr>
            <a:r>
              <a:rPr lang="en-US" sz="1200" u="sng" dirty="0">
                <a:hlinkClick r:id="rId9"/>
              </a:rPr>
              <a:t>http://ec.europa.eu/horizon-europe</a:t>
            </a:r>
            <a:endParaRPr lang="en-US" sz="1200" u="sng" dirty="0"/>
          </a:p>
          <a:p>
            <a:pPr algn="ctr">
              <a:defRPr/>
            </a:pPr>
            <a:endParaRPr lang="en-GB" dirty="0">
              <a:solidFill>
                <a:schemeClr val="accent6"/>
              </a:solidFill>
              <a:latin typeface="+mj-lt"/>
            </a:endParaRPr>
          </a:p>
          <a:p>
            <a:pPr algn="ctr">
              <a:defRPr/>
            </a:pPr>
            <a:endParaRPr lang="en-GB" sz="1000" dirty="0" err="1">
              <a:solidFill>
                <a:schemeClr val="accent3"/>
              </a:solidFill>
            </a:endParaRPr>
          </a:p>
        </p:txBody>
      </p:sp>
      <p:pic>
        <p:nvPicPr>
          <p:cNvPr id="13" name="Picture 3">
            <a:extLst>
              <a:ext uri="{FF2B5EF4-FFF2-40B4-BE49-F238E27FC236}">
                <a16:creationId xmlns:a16="http://schemas.microsoft.com/office/drawing/2014/main" id="{382A25E9-F584-1F29-0FDE-DA630833FA4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36143" y="4710907"/>
            <a:ext cx="512762"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
            <a:extLst>
              <a:ext uri="{FF2B5EF4-FFF2-40B4-BE49-F238E27FC236}">
                <a16:creationId xmlns:a16="http://schemas.microsoft.com/office/drawing/2014/main" id="{4BE7F4E7-92EA-52EB-0F64-97FD0E7670A2}"/>
              </a:ext>
            </a:extLst>
          </p:cNvPr>
          <p:cNvSpPr txBox="1">
            <a:spLocks noChangeArrowheads="1"/>
          </p:cNvSpPr>
          <p:nvPr/>
        </p:nvSpPr>
        <p:spPr bwMode="auto">
          <a:xfrm>
            <a:off x="4036218" y="4883944"/>
            <a:ext cx="224313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nSpc>
                <a:spcPct val="100000"/>
              </a:lnSpc>
              <a:spcBef>
                <a:spcPct val="0"/>
              </a:spcBef>
              <a:buFontTx/>
              <a:buNone/>
            </a:pPr>
            <a:r>
              <a:rPr lang="fr-BE" altLang="fr-FR" sz="1200" u="sng">
                <a:latin typeface="Arial" panose="020B0604020202020204" pitchFamily="34" charset="0"/>
                <a:hlinkClick r:id="rId10"/>
              </a:rPr>
              <a:t>https://esdac.jrc.ec.europa.eu/</a:t>
            </a:r>
            <a:endParaRPr lang="fr-BE" altLang="fr-FR" sz="1200" u="sng">
              <a:latin typeface="Arial" panose="020B0604020202020204" pitchFamily="34" charset="0"/>
            </a:endParaRPr>
          </a:p>
          <a:p>
            <a:pPr>
              <a:lnSpc>
                <a:spcPct val="100000"/>
              </a:lnSpc>
              <a:spcBef>
                <a:spcPct val="0"/>
              </a:spcBef>
              <a:buFontTx/>
              <a:buNone/>
            </a:pPr>
            <a:endParaRPr lang="en-IE" altLang="fr-FR" sz="1800" u="sng">
              <a:latin typeface="Arial" panose="020B0604020202020204" pitchFamily="34" charset="0"/>
            </a:endParaRPr>
          </a:p>
          <a:p>
            <a:pPr>
              <a:lnSpc>
                <a:spcPct val="100000"/>
              </a:lnSpc>
              <a:spcBef>
                <a:spcPct val="0"/>
              </a:spcBef>
              <a:buFontTx/>
              <a:buNone/>
            </a:pPr>
            <a:endParaRPr lang="fr-BE" altLang="fr-FR" sz="1800">
              <a:latin typeface="Arial" panose="020B0604020202020204" pitchFamily="34" charset="0"/>
            </a:endParaRPr>
          </a:p>
        </p:txBody>
      </p:sp>
      <p:sp>
        <p:nvSpPr>
          <p:cNvPr id="16" name="TextBox 15">
            <a:extLst>
              <a:ext uri="{FF2B5EF4-FFF2-40B4-BE49-F238E27FC236}">
                <a16:creationId xmlns:a16="http://schemas.microsoft.com/office/drawing/2014/main" id="{3A068042-7DF0-501D-6F1D-3473F5C5EC39}"/>
              </a:ext>
            </a:extLst>
          </p:cNvPr>
          <p:cNvSpPr txBox="1"/>
          <p:nvPr/>
        </p:nvSpPr>
        <p:spPr>
          <a:xfrm>
            <a:off x="3092711" y="2176431"/>
            <a:ext cx="6000688" cy="1089529"/>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7200" b="1" i="0" u="none" strike="noStrike" kern="1200" cap="none" spc="0" normalizeH="0" baseline="0" noProof="0" dirty="0">
                <a:ln>
                  <a:noFill/>
                </a:ln>
                <a:solidFill>
                  <a:schemeClr val="bg1"/>
                </a:solidFill>
                <a:effectLst/>
                <a:uLnTx/>
                <a:uFillTx/>
                <a:latin typeface="Myriad Pro" panose="020B0503030403020204" pitchFamily="34" charset="0"/>
                <a:ea typeface="+mn-ea"/>
                <a:cs typeface="Segoe UI" panose="020B0502040204020203" pitchFamily="34" charset="0"/>
              </a:rPr>
              <a:t>Keep in touch</a:t>
            </a:r>
          </a:p>
        </p:txBody>
      </p:sp>
    </p:spTree>
    <p:extLst>
      <p:ext uri="{BB962C8B-B14F-4D97-AF65-F5344CB8AC3E}">
        <p14:creationId xmlns:p14="http://schemas.microsoft.com/office/powerpoint/2010/main" val="15945286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01F3E3B9-4AA2-DE84-A9ED-0D6BE4E8AFE5}"/>
              </a:ext>
            </a:extLst>
          </p:cNvPr>
          <p:cNvSpPr txBox="1">
            <a:spLocks/>
          </p:cNvSpPr>
          <p:nvPr/>
        </p:nvSpPr>
        <p:spPr>
          <a:xfrm>
            <a:off x="488965" y="1074795"/>
            <a:ext cx="6698048" cy="714359"/>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r>
              <a:rPr lang="fr-FR" altLang="fr-FR" sz="2200" dirty="0">
                <a:solidFill>
                  <a:srgbClr val="007137"/>
                </a:solidFill>
                <a:ea typeface="MS PGothic" panose="020B0600070205080204" pitchFamily="34" charset="-128"/>
              </a:rPr>
              <a:t>D'où viennent donc les céréales, le yaourt ou les fruits pour le petit déjeuner?</a:t>
            </a:r>
            <a:endParaRPr lang="en-GB" sz="2200" dirty="0">
              <a:solidFill>
                <a:srgbClr val="007137"/>
              </a:solidFill>
            </a:endParaRPr>
          </a:p>
        </p:txBody>
      </p:sp>
      <p:pic>
        <p:nvPicPr>
          <p:cNvPr id="2" name="Picture 1">
            <a:extLst>
              <a:ext uri="{FF2B5EF4-FFF2-40B4-BE49-F238E27FC236}">
                <a16:creationId xmlns:a16="http://schemas.microsoft.com/office/drawing/2014/main" id="{0637BFF5-812C-BED6-6DC8-78797BC2226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5003" y="2302102"/>
            <a:ext cx="3776039" cy="3776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141DB847-25B6-15C1-BFD4-3980F4FA3F86}"/>
              </a:ext>
            </a:extLst>
          </p:cNvPr>
          <p:cNvGrpSpPr/>
          <p:nvPr/>
        </p:nvGrpSpPr>
        <p:grpSpPr>
          <a:xfrm>
            <a:off x="1531593" y="2631635"/>
            <a:ext cx="2074506" cy="602425"/>
            <a:chOff x="1531593" y="2631635"/>
            <a:chExt cx="2074506" cy="602425"/>
          </a:xfrm>
        </p:grpSpPr>
        <p:sp>
          <p:nvSpPr>
            <p:cNvPr id="3" name="Rectangle: Rounded Corners 2">
              <a:extLst>
                <a:ext uri="{FF2B5EF4-FFF2-40B4-BE49-F238E27FC236}">
                  <a16:creationId xmlns:a16="http://schemas.microsoft.com/office/drawing/2014/main" id="{52E7C5C9-D1C4-2680-9D12-A1B70FB8B5E7}"/>
                </a:ext>
              </a:extLst>
            </p:cNvPr>
            <p:cNvSpPr/>
            <p:nvPr/>
          </p:nvSpPr>
          <p:spPr>
            <a:xfrm>
              <a:off x="1531593" y="2631635"/>
              <a:ext cx="2074506" cy="602425"/>
            </a:xfrm>
            <a:prstGeom prst="roundRect">
              <a:avLst/>
            </a:prstGeom>
            <a:solidFill>
              <a:srgbClr val="AF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5" name="TextBox 4">
              <a:extLst>
                <a:ext uri="{FF2B5EF4-FFF2-40B4-BE49-F238E27FC236}">
                  <a16:creationId xmlns:a16="http://schemas.microsoft.com/office/drawing/2014/main" id="{A2572179-F078-F9A0-BC24-A30F8C980E75}"/>
                </a:ext>
              </a:extLst>
            </p:cNvPr>
            <p:cNvSpPr txBox="1"/>
            <p:nvPr/>
          </p:nvSpPr>
          <p:spPr>
            <a:xfrm>
              <a:off x="1713856" y="2742529"/>
              <a:ext cx="1740643" cy="369332"/>
            </a:xfrm>
            <a:prstGeom prst="rect">
              <a:avLst/>
            </a:prstGeom>
            <a:noFill/>
          </p:spPr>
          <p:txBody>
            <a:bodyPr wrap="square">
              <a:spAutoFit/>
            </a:bodyPr>
            <a:lstStyle/>
            <a:p>
              <a:r>
                <a:rPr lang="en-GB" b="1" dirty="0" err="1">
                  <a:solidFill>
                    <a:schemeClr val="bg1"/>
                  </a:solidFill>
                </a:rPr>
                <a:t>Supermarché</a:t>
              </a:r>
              <a:r>
                <a:rPr lang="en-GB" b="1" dirty="0">
                  <a:solidFill>
                    <a:schemeClr val="bg1"/>
                  </a:solidFill>
                </a:rPr>
                <a:t>?</a:t>
              </a:r>
              <a:endParaRPr lang="en-GB" dirty="0">
                <a:solidFill>
                  <a:schemeClr val="bg1"/>
                </a:solidFill>
              </a:endParaRPr>
            </a:p>
          </p:txBody>
        </p:sp>
      </p:grpSp>
      <p:grpSp>
        <p:nvGrpSpPr>
          <p:cNvPr id="13" name="Group 12">
            <a:extLst>
              <a:ext uri="{FF2B5EF4-FFF2-40B4-BE49-F238E27FC236}">
                <a16:creationId xmlns:a16="http://schemas.microsoft.com/office/drawing/2014/main" id="{BC3569B9-20CE-423C-1817-C0F0E938630D}"/>
              </a:ext>
            </a:extLst>
          </p:cNvPr>
          <p:cNvGrpSpPr/>
          <p:nvPr/>
        </p:nvGrpSpPr>
        <p:grpSpPr>
          <a:xfrm>
            <a:off x="4097694" y="2981147"/>
            <a:ext cx="1998306" cy="602425"/>
            <a:chOff x="4097694" y="2981147"/>
            <a:chExt cx="1998306" cy="602425"/>
          </a:xfrm>
        </p:grpSpPr>
        <p:sp>
          <p:nvSpPr>
            <p:cNvPr id="6" name="Rectangle: Rounded Corners 5">
              <a:extLst>
                <a:ext uri="{FF2B5EF4-FFF2-40B4-BE49-F238E27FC236}">
                  <a16:creationId xmlns:a16="http://schemas.microsoft.com/office/drawing/2014/main" id="{45E5B1EA-91FD-CFE5-B713-067B8A6547ED}"/>
                </a:ext>
              </a:extLst>
            </p:cNvPr>
            <p:cNvSpPr/>
            <p:nvPr/>
          </p:nvSpPr>
          <p:spPr>
            <a:xfrm>
              <a:off x="4097694" y="2981147"/>
              <a:ext cx="1998306" cy="602425"/>
            </a:xfrm>
            <a:prstGeom prst="roundRect">
              <a:avLst/>
            </a:prstGeom>
            <a:solidFill>
              <a:srgbClr val="AF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7" name="TextBox 6">
              <a:extLst>
                <a:ext uri="{FF2B5EF4-FFF2-40B4-BE49-F238E27FC236}">
                  <a16:creationId xmlns:a16="http://schemas.microsoft.com/office/drawing/2014/main" id="{C69BAE8B-0DD8-62AF-1979-B5319C6CC344}"/>
                </a:ext>
              </a:extLst>
            </p:cNvPr>
            <p:cNvSpPr txBox="1"/>
            <p:nvPr/>
          </p:nvSpPr>
          <p:spPr>
            <a:xfrm>
              <a:off x="4270433" y="3092041"/>
              <a:ext cx="1740643" cy="369332"/>
            </a:xfrm>
            <a:prstGeom prst="rect">
              <a:avLst/>
            </a:prstGeom>
            <a:noFill/>
          </p:spPr>
          <p:txBody>
            <a:bodyPr wrap="square">
              <a:spAutoFit/>
            </a:bodyPr>
            <a:lstStyle/>
            <a:p>
              <a:r>
                <a:rPr lang="en-GB" b="1" dirty="0">
                  <a:solidFill>
                    <a:schemeClr val="bg1"/>
                  </a:solidFill>
                </a:rPr>
                <a:t>A </a:t>
              </a:r>
              <a:r>
                <a:rPr lang="en-GB" b="1" dirty="0" err="1">
                  <a:solidFill>
                    <a:schemeClr val="bg1"/>
                  </a:solidFill>
                </a:rPr>
                <a:t>laboratoire</a:t>
              </a:r>
              <a:r>
                <a:rPr lang="en-GB" b="1" dirty="0">
                  <a:solidFill>
                    <a:schemeClr val="bg1"/>
                  </a:solidFill>
                </a:rPr>
                <a:t>?</a:t>
              </a:r>
              <a:endParaRPr lang="en-GB" dirty="0">
                <a:solidFill>
                  <a:schemeClr val="bg1"/>
                </a:solidFill>
              </a:endParaRPr>
            </a:p>
          </p:txBody>
        </p:sp>
      </p:grpSp>
      <p:grpSp>
        <p:nvGrpSpPr>
          <p:cNvPr id="17" name="Group 16">
            <a:extLst>
              <a:ext uri="{FF2B5EF4-FFF2-40B4-BE49-F238E27FC236}">
                <a16:creationId xmlns:a16="http://schemas.microsoft.com/office/drawing/2014/main" id="{4718D39C-577E-CEE2-116C-2A8318D6F365}"/>
              </a:ext>
            </a:extLst>
          </p:cNvPr>
          <p:cNvGrpSpPr/>
          <p:nvPr/>
        </p:nvGrpSpPr>
        <p:grpSpPr>
          <a:xfrm>
            <a:off x="986576" y="4075042"/>
            <a:ext cx="2766273" cy="602425"/>
            <a:chOff x="986576" y="4075042"/>
            <a:chExt cx="2766273" cy="602425"/>
          </a:xfrm>
        </p:grpSpPr>
        <p:sp>
          <p:nvSpPr>
            <p:cNvPr id="9" name="Rectangle: Rounded Corners 8">
              <a:extLst>
                <a:ext uri="{FF2B5EF4-FFF2-40B4-BE49-F238E27FC236}">
                  <a16:creationId xmlns:a16="http://schemas.microsoft.com/office/drawing/2014/main" id="{07F96C86-28D1-B243-B7BE-532BA9944DDA}"/>
                </a:ext>
              </a:extLst>
            </p:cNvPr>
            <p:cNvSpPr/>
            <p:nvPr/>
          </p:nvSpPr>
          <p:spPr>
            <a:xfrm>
              <a:off x="986576" y="4075042"/>
              <a:ext cx="2766273" cy="602425"/>
            </a:xfrm>
            <a:prstGeom prst="roundRect">
              <a:avLst/>
            </a:prstGeom>
            <a:solidFill>
              <a:srgbClr val="AF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0" name="TextBox 9">
              <a:extLst>
                <a:ext uri="{FF2B5EF4-FFF2-40B4-BE49-F238E27FC236}">
                  <a16:creationId xmlns:a16="http://schemas.microsoft.com/office/drawing/2014/main" id="{2DBE2341-973A-3813-330D-978AD0B797E0}"/>
                </a:ext>
              </a:extLst>
            </p:cNvPr>
            <p:cNvSpPr txBox="1"/>
            <p:nvPr/>
          </p:nvSpPr>
          <p:spPr>
            <a:xfrm>
              <a:off x="1168841" y="4185936"/>
              <a:ext cx="2437258" cy="369332"/>
            </a:xfrm>
            <a:prstGeom prst="rect">
              <a:avLst/>
            </a:prstGeom>
            <a:noFill/>
          </p:spPr>
          <p:txBody>
            <a:bodyPr wrap="square">
              <a:spAutoFit/>
            </a:bodyPr>
            <a:lstStyle/>
            <a:p>
              <a:r>
                <a:rPr lang="en-GB" b="1" dirty="0" err="1">
                  <a:solidFill>
                    <a:schemeClr val="bg1"/>
                  </a:solidFill>
                </a:rPr>
                <a:t>Graines</a:t>
              </a:r>
              <a:r>
                <a:rPr lang="en-GB" b="1" dirty="0">
                  <a:solidFill>
                    <a:schemeClr val="bg1"/>
                  </a:solidFill>
                </a:rPr>
                <a:t> de </a:t>
              </a:r>
              <a:r>
                <a:rPr lang="en-GB" b="1" dirty="0" err="1">
                  <a:solidFill>
                    <a:schemeClr val="bg1"/>
                  </a:solidFill>
                </a:rPr>
                <a:t>céréales</a:t>
              </a:r>
              <a:r>
                <a:rPr lang="en-GB" b="1" dirty="0">
                  <a:solidFill>
                    <a:schemeClr val="bg1"/>
                  </a:solidFill>
                </a:rPr>
                <a:t>?</a:t>
              </a:r>
              <a:endParaRPr lang="en-GB" dirty="0">
                <a:solidFill>
                  <a:schemeClr val="bg1"/>
                </a:solidFill>
              </a:endParaRPr>
            </a:p>
          </p:txBody>
        </p:sp>
      </p:grpSp>
      <p:grpSp>
        <p:nvGrpSpPr>
          <p:cNvPr id="15" name="Group 14">
            <a:extLst>
              <a:ext uri="{FF2B5EF4-FFF2-40B4-BE49-F238E27FC236}">
                <a16:creationId xmlns:a16="http://schemas.microsoft.com/office/drawing/2014/main" id="{8534EDFB-CBF5-94CD-EEEF-9D942C6A9002}"/>
              </a:ext>
            </a:extLst>
          </p:cNvPr>
          <p:cNvGrpSpPr/>
          <p:nvPr/>
        </p:nvGrpSpPr>
        <p:grpSpPr>
          <a:xfrm>
            <a:off x="4947519" y="4385040"/>
            <a:ext cx="2560281" cy="602425"/>
            <a:chOff x="4947519" y="4385040"/>
            <a:chExt cx="2560281" cy="602425"/>
          </a:xfrm>
        </p:grpSpPr>
        <p:sp>
          <p:nvSpPr>
            <p:cNvPr id="11" name="Rectangle: Rounded Corners 10">
              <a:extLst>
                <a:ext uri="{FF2B5EF4-FFF2-40B4-BE49-F238E27FC236}">
                  <a16:creationId xmlns:a16="http://schemas.microsoft.com/office/drawing/2014/main" id="{53BF8533-1534-C9E6-68DE-74E102F287FF}"/>
                </a:ext>
              </a:extLst>
            </p:cNvPr>
            <p:cNvSpPr/>
            <p:nvPr/>
          </p:nvSpPr>
          <p:spPr>
            <a:xfrm>
              <a:off x="4947519" y="4385040"/>
              <a:ext cx="2560281" cy="602425"/>
            </a:xfrm>
            <a:prstGeom prst="roundRect">
              <a:avLst/>
            </a:prstGeom>
            <a:solidFill>
              <a:srgbClr val="AF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2" name="TextBox 11">
              <a:extLst>
                <a:ext uri="{FF2B5EF4-FFF2-40B4-BE49-F238E27FC236}">
                  <a16:creationId xmlns:a16="http://schemas.microsoft.com/office/drawing/2014/main" id="{3A60F56C-277D-0513-FA41-2EA2ECB9BB06}"/>
                </a:ext>
              </a:extLst>
            </p:cNvPr>
            <p:cNvSpPr txBox="1"/>
            <p:nvPr/>
          </p:nvSpPr>
          <p:spPr>
            <a:xfrm>
              <a:off x="5096847" y="4501586"/>
              <a:ext cx="2358967" cy="369332"/>
            </a:xfrm>
            <a:prstGeom prst="rect">
              <a:avLst/>
            </a:prstGeom>
            <a:noFill/>
          </p:spPr>
          <p:txBody>
            <a:bodyPr wrap="square">
              <a:spAutoFit/>
            </a:bodyPr>
            <a:lstStyle/>
            <a:p>
              <a:r>
                <a:rPr lang="en-GB" b="1" dirty="0" err="1">
                  <a:solidFill>
                    <a:schemeClr val="bg1"/>
                  </a:solidFill>
                </a:rPr>
                <a:t>Arbres</a:t>
              </a:r>
              <a:r>
                <a:rPr lang="en-GB" b="1" dirty="0">
                  <a:solidFill>
                    <a:schemeClr val="bg1"/>
                  </a:solidFill>
                </a:rPr>
                <a:t> et buissons?</a:t>
              </a:r>
              <a:endParaRPr lang="en-GB" dirty="0">
                <a:solidFill>
                  <a:schemeClr val="bg1"/>
                </a:solidFill>
              </a:endParaRPr>
            </a:p>
          </p:txBody>
        </p:sp>
      </p:grpSp>
      <p:grpSp>
        <p:nvGrpSpPr>
          <p:cNvPr id="18" name="Group 17">
            <a:extLst>
              <a:ext uri="{FF2B5EF4-FFF2-40B4-BE49-F238E27FC236}">
                <a16:creationId xmlns:a16="http://schemas.microsoft.com/office/drawing/2014/main" id="{1E5B153D-4A98-A127-DA69-5B48AF003862}"/>
              </a:ext>
            </a:extLst>
          </p:cNvPr>
          <p:cNvGrpSpPr/>
          <p:nvPr/>
        </p:nvGrpSpPr>
        <p:grpSpPr>
          <a:xfrm>
            <a:off x="2683142" y="5279831"/>
            <a:ext cx="1361420" cy="602425"/>
            <a:chOff x="2683142" y="5279831"/>
            <a:chExt cx="1361420" cy="602425"/>
          </a:xfrm>
        </p:grpSpPr>
        <p:sp>
          <p:nvSpPr>
            <p:cNvPr id="14" name="Rectangle: Rounded Corners 13">
              <a:extLst>
                <a:ext uri="{FF2B5EF4-FFF2-40B4-BE49-F238E27FC236}">
                  <a16:creationId xmlns:a16="http://schemas.microsoft.com/office/drawing/2014/main" id="{8E1B416C-8ABE-4D64-DED6-50B8AE3F1957}"/>
                </a:ext>
              </a:extLst>
            </p:cNvPr>
            <p:cNvSpPr/>
            <p:nvPr/>
          </p:nvSpPr>
          <p:spPr>
            <a:xfrm>
              <a:off x="2683142" y="5279831"/>
              <a:ext cx="1361420" cy="602425"/>
            </a:xfrm>
            <a:prstGeom prst="roundRect">
              <a:avLst/>
            </a:prstGeom>
            <a:solidFill>
              <a:srgbClr val="AF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6" name="TextBox 15">
              <a:extLst>
                <a:ext uri="{FF2B5EF4-FFF2-40B4-BE49-F238E27FC236}">
                  <a16:creationId xmlns:a16="http://schemas.microsoft.com/office/drawing/2014/main" id="{6FDC0A13-FDB1-BD8D-79A2-7E926CFA98D3}"/>
                </a:ext>
              </a:extLst>
            </p:cNvPr>
            <p:cNvSpPr txBox="1"/>
            <p:nvPr/>
          </p:nvSpPr>
          <p:spPr>
            <a:xfrm>
              <a:off x="2847335" y="5390725"/>
              <a:ext cx="1188681" cy="369332"/>
            </a:xfrm>
            <a:prstGeom prst="rect">
              <a:avLst/>
            </a:prstGeom>
            <a:noFill/>
          </p:spPr>
          <p:txBody>
            <a:bodyPr wrap="square">
              <a:spAutoFit/>
            </a:bodyPr>
            <a:lstStyle/>
            <a:p>
              <a:r>
                <a:rPr lang="en-GB" sz="1800" b="1" dirty="0">
                  <a:solidFill>
                    <a:schemeClr val="bg1"/>
                  </a:solidFill>
                </a:rPr>
                <a:t>Vaches?</a:t>
              </a:r>
              <a:endParaRPr lang="en-GB" dirty="0">
                <a:solidFill>
                  <a:schemeClr val="bg1"/>
                </a:solidFill>
              </a:endParaRPr>
            </a:p>
          </p:txBody>
        </p:sp>
      </p:grpSp>
      <p:pic>
        <p:nvPicPr>
          <p:cNvPr id="19" name="Picture 18" descr="A picture containing text, silhouette, vector graphics&#10;&#10;Description automatically generated">
            <a:extLst>
              <a:ext uri="{FF2B5EF4-FFF2-40B4-BE49-F238E27FC236}">
                <a16:creationId xmlns:a16="http://schemas.microsoft.com/office/drawing/2014/main" id="{1E8D68D1-1938-7543-6C5C-1B195E3054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14071" y="4403263"/>
            <a:ext cx="4628141" cy="3970250"/>
          </a:xfrm>
          <a:prstGeom prst="rect">
            <a:avLst/>
          </a:prstGeom>
        </p:spPr>
      </p:pic>
    </p:spTree>
    <p:extLst>
      <p:ext uri="{BB962C8B-B14F-4D97-AF65-F5344CB8AC3E}">
        <p14:creationId xmlns:p14="http://schemas.microsoft.com/office/powerpoint/2010/main" val="996707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Logo&#10;&#10;Description automatically generated">
            <a:extLst>
              <a:ext uri="{FF2B5EF4-FFF2-40B4-BE49-F238E27FC236}">
                <a16:creationId xmlns:a16="http://schemas.microsoft.com/office/drawing/2014/main" id="{AED17380-D6AA-C088-7E2B-4F616629E3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06715" y="2952009"/>
            <a:ext cx="4805915" cy="5578248"/>
          </a:xfrm>
          <a:prstGeom prst="rect">
            <a:avLst/>
          </a:prstGeom>
        </p:spPr>
      </p:pic>
      <p:cxnSp>
        <p:nvCxnSpPr>
          <p:cNvPr id="26" name="Straight Connector 25">
            <a:extLst>
              <a:ext uri="{FF2B5EF4-FFF2-40B4-BE49-F238E27FC236}">
                <a16:creationId xmlns:a16="http://schemas.microsoft.com/office/drawing/2014/main" id="{147973BA-FD46-A0DC-E17F-05A9E2C4C0A4}"/>
              </a:ext>
            </a:extLst>
          </p:cNvPr>
          <p:cNvCxnSpPr>
            <a:cxnSpLocks/>
          </p:cNvCxnSpPr>
          <p:nvPr/>
        </p:nvCxnSpPr>
        <p:spPr>
          <a:xfrm>
            <a:off x="6095999" y="3180426"/>
            <a:ext cx="0" cy="1056804"/>
          </a:xfrm>
          <a:prstGeom prst="line">
            <a:avLst/>
          </a:prstGeom>
          <a:ln w="19050">
            <a:solidFill>
              <a:srgbClr val="007137"/>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D003651B-D153-5FEA-9E8B-3BAB2AF2E39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988" t="7315" r="36883" b="747"/>
          <a:stretch/>
        </p:blipFill>
        <p:spPr bwMode="auto">
          <a:xfrm rot="19900447">
            <a:off x="5002138" y="3498945"/>
            <a:ext cx="2170632" cy="2015767"/>
          </a:xfrm>
          <a:custGeom>
            <a:avLst/>
            <a:gdLst>
              <a:gd name="connsiteX0" fmla="*/ 1085316 w 2170632"/>
              <a:gd name="connsiteY0" fmla="*/ 0 h 2015767"/>
              <a:gd name="connsiteX1" fmla="*/ 2170632 w 2170632"/>
              <a:gd name="connsiteY1" fmla="*/ 1085316 h 2015767"/>
              <a:gd name="connsiteX2" fmla="*/ 1692127 w 2170632"/>
              <a:gd name="connsiteY2" fmla="*/ 1985277 h 2015767"/>
              <a:gd name="connsiteX3" fmla="*/ 1641938 w 2170632"/>
              <a:gd name="connsiteY3" fmla="*/ 2015767 h 2015767"/>
              <a:gd name="connsiteX4" fmla="*/ 528694 w 2170632"/>
              <a:gd name="connsiteY4" fmla="*/ 2015767 h 2015767"/>
              <a:gd name="connsiteX5" fmla="*/ 478506 w 2170632"/>
              <a:gd name="connsiteY5" fmla="*/ 1985277 h 2015767"/>
              <a:gd name="connsiteX6" fmla="*/ 0 w 2170632"/>
              <a:gd name="connsiteY6" fmla="*/ 1085316 h 2015767"/>
              <a:gd name="connsiteX7" fmla="*/ 1085316 w 2170632"/>
              <a:gd name="connsiteY7" fmla="*/ 0 h 2015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0632" h="2015767">
                <a:moveTo>
                  <a:pt x="1085316" y="0"/>
                </a:moveTo>
                <a:cubicBezTo>
                  <a:pt x="1684719" y="0"/>
                  <a:pt x="2170632" y="485913"/>
                  <a:pt x="2170632" y="1085316"/>
                </a:cubicBezTo>
                <a:cubicBezTo>
                  <a:pt x="2170632" y="1459943"/>
                  <a:pt x="1980822" y="1790238"/>
                  <a:pt x="1692127" y="1985277"/>
                </a:cubicBezTo>
                <a:lnTo>
                  <a:pt x="1641938" y="2015767"/>
                </a:lnTo>
                <a:lnTo>
                  <a:pt x="528694" y="2015767"/>
                </a:lnTo>
                <a:lnTo>
                  <a:pt x="478506" y="1985277"/>
                </a:lnTo>
                <a:cubicBezTo>
                  <a:pt x="189810" y="1790238"/>
                  <a:pt x="0" y="1459943"/>
                  <a:pt x="0" y="1085316"/>
                </a:cubicBezTo>
                <a:cubicBezTo>
                  <a:pt x="0" y="485913"/>
                  <a:pt x="485913" y="0"/>
                  <a:pt x="1085316" y="0"/>
                </a:cubicBez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07C10546-44CD-E9FC-96C5-802154B13FCF}"/>
              </a:ext>
            </a:extLst>
          </p:cNvPr>
          <p:cNvSpPr txBox="1">
            <a:spLocks/>
          </p:cNvSpPr>
          <p:nvPr/>
        </p:nvSpPr>
        <p:spPr>
          <a:xfrm>
            <a:off x="488965" y="1074795"/>
            <a:ext cx="6706594" cy="714359"/>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r>
              <a:rPr lang="fr-FR" altLang="fr-FR" sz="2200" dirty="0">
                <a:solidFill>
                  <a:srgbClr val="007137"/>
                </a:solidFill>
                <a:ea typeface="MS PGothic" panose="020B0600070205080204" pitchFamily="34" charset="-128"/>
              </a:rPr>
              <a:t>D'où viennent donc les céréales, le yaourt ou les fruits pour le petit déjeuner?</a:t>
            </a:r>
            <a:endParaRPr lang="en-GB" sz="2200" dirty="0">
              <a:solidFill>
                <a:srgbClr val="007137"/>
              </a:solidFill>
            </a:endParaRPr>
          </a:p>
        </p:txBody>
      </p:sp>
      <p:sp>
        <p:nvSpPr>
          <p:cNvPr id="11" name="TextBox 10">
            <a:extLst>
              <a:ext uri="{FF2B5EF4-FFF2-40B4-BE49-F238E27FC236}">
                <a16:creationId xmlns:a16="http://schemas.microsoft.com/office/drawing/2014/main" id="{80834BCE-74A7-B383-F551-91C5635606ED}"/>
              </a:ext>
            </a:extLst>
          </p:cNvPr>
          <p:cNvSpPr txBox="1"/>
          <p:nvPr/>
        </p:nvSpPr>
        <p:spPr>
          <a:xfrm>
            <a:off x="545012" y="2183828"/>
            <a:ext cx="3067940" cy="1477328"/>
          </a:xfrm>
          <a:prstGeom prst="rect">
            <a:avLst/>
          </a:prstGeom>
          <a:noFill/>
        </p:spPr>
        <p:txBody>
          <a:bodyPr wrap="square">
            <a:spAutoFit/>
          </a:bodyPr>
          <a:lstStyle/>
          <a:p>
            <a:pPr algn="ctr">
              <a:lnSpc>
                <a:spcPct val="100000"/>
              </a:lnSpc>
              <a:spcBef>
                <a:spcPct val="20000"/>
              </a:spcBef>
              <a:buFontTx/>
              <a:buNone/>
            </a:pPr>
            <a:r>
              <a:rPr lang="fr-FR" altLang="fr-FR" sz="1800" b="1" dirty="0">
                <a:solidFill>
                  <a:srgbClr val="CD6F15"/>
                </a:solidFill>
                <a:latin typeface="Arial" panose="020B0604020202020204" pitchFamily="34" charset="0"/>
                <a:cs typeface="Arial" panose="020B0604020202020204" pitchFamily="34" charset="0"/>
              </a:rPr>
              <a:t>Les céréales </a:t>
            </a:r>
            <a:r>
              <a:rPr lang="fr-FR" altLang="fr-FR" sz="1800" dirty="0">
                <a:latin typeface="Arial" panose="020B0604020202020204" pitchFamily="34" charset="0"/>
                <a:cs typeface="Arial" panose="020B0604020202020204" pitchFamily="34" charset="0"/>
              </a:rPr>
              <a:t>pour le petit déjeuner sont fabriquées à partir de graines de cultures telles que le maïs, le blé, l'avoine et l'orge.</a:t>
            </a:r>
            <a:endParaRPr lang="en-US" altLang="fr-FR" sz="18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747E371A-9B8A-B184-008E-13F1C91293DF}"/>
              </a:ext>
            </a:extLst>
          </p:cNvPr>
          <p:cNvSpPr txBox="1"/>
          <p:nvPr/>
        </p:nvSpPr>
        <p:spPr>
          <a:xfrm>
            <a:off x="8581402" y="2742875"/>
            <a:ext cx="3067940" cy="923330"/>
          </a:xfrm>
          <a:prstGeom prst="rect">
            <a:avLst/>
          </a:prstGeom>
          <a:noFill/>
        </p:spPr>
        <p:txBody>
          <a:bodyPr wrap="square">
            <a:spAutoFit/>
          </a:bodyPr>
          <a:lstStyle/>
          <a:p>
            <a:pPr algn="ctr">
              <a:lnSpc>
                <a:spcPct val="100000"/>
              </a:lnSpc>
              <a:spcBef>
                <a:spcPct val="20000"/>
              </a:spcBef>
              <a:buFontTx/>
              <a:buNone/>
            </a:pPr>
            <a:r>
              <a:rPr lang="fr-FR" altLang="fr-FR" sz="1800" b="1" dirty="0">
                <a:solidFill>
                  <a:srgbClr val="CD6F15"/>
                </a:solidFill>
                <a:latin typeface="Arial" panose="020B0604020202020204" pitchFamily="34" charset="0"/>
                <a:cs typeface="Arial" panose="020B0604020202020204" pitchFamily="34" charset="0"/>
              </a:rPr>
              <a:t>Les fruits </a:t>
            </a:r>
            <a:r>
              <a:rPr lang="fr-FR" altLang="fr-FR" sz="1800" dirty="0">
                <a:latin typeface="Arial" panose="020B0604020202020204" pitchFamily="34" charset="0"/>
                <a:cs typeface="Arial" panose="020B0604020202020204" pitchFamily="34" charset="0"/>
              </a:rPr>
              <a:t>proviennent des arbres, des buissons et des petites plantes.</a:t>
            </a:r>
            <a:endParaRPr lang="en-US" altLang="fr-FR" sz="1800"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24B18AA3-056C-4FD3-7C9C-CB3E41F69568}"/>
              </a:ext>
            </a:extLst>
          </p:cNvPr>
          <p:cNvSpPr txBox="1"/>
          <p:nvPr/>
        </p:nvSpPr>
        <p:spPr>
          <a:xfrm>
            <a:off x="4553488" y="1864922"/>
            <a:ext cx="3067931" cy="1200329"/>
          </a:xfrm>
          <a:prstGeom prst="rect">
            <a:avLst/>
          </a:prstGeom>
          <a:noFill/>
        </p:spPr>
        <p:txBody>
          <a:bodyPr wrap="square">
            <a:spAutoFit/>
          </a:bodyPr>
          <a:lstStyle/>
          <a:p>
            <a:pPr algn="ctr">
              <a:lnSpc>
                <a:spcPct val="100000"/>
              </a:lnSpc>
              <a:spcBef>
                <a:spcPct val="20000"/>
              </a:spcBef>
              <a:buFontTx/>
              <a:buNone/>
            </a:pPr>
            <a:r>
              <a:rPr lang="fr-FR" altLang="fr-FR" sz="1800" b="1" dirty="0">
                <a:solidFill>
                  <a:srgbClr val="CD6F15"/>
                </a:solidFill>
                <a:latin typeface="Arial" panose="020B0604020202020204" pitchFamily="34" charset="0"/>
                <a:cs typeface="Arial" panose="020B0604020202020204" pitchFamily="34" charset="0"/>
              </a:rPr>
              <a:t>Le yaourt </a:t>
            </a:r>
            <a:r>
              <a:rPr lang="fr-FR" altLang="fr-FR" sz="1800" dirty="0">
                <a:latin typeface="Arial" panose="020B0604020202020204" pitchFamily="34" charset="0"/>
                <a:cs typeface="Arial" panose="020B0604020202020204" pitchFamily="34" charset="0"/>
              </a:rPr>
              <a:t>est fabriqué à partir de lait fermenté. Pour produire du lait, les vaches doivent manger de l'herbe.</a:t>
            </a:r>
            <a:endParaRPr lang="en-US" altLang="fr-FR" sz="1800" dirty="0">
              <a:latin typeface="Arial" panose="020B0604020202020204" pitchFamily="34" charset="0"/>
              <a:cs typeface="Arial" panose="020B0604020202020204" pitchFamily="34" charset="0"/>
            </a:endParaRPr>
          </a:p>
        </p:txBody>
      </p:sp>
      <p:cxnSp>
        <p:nvCxnSpPr>
          <p:cNvPr id="32" name="Straight Connector 31">
            <a:extLst>
              <a:ext uri="{FF2B5EF4-FFF2-40B4-BE49-F238E27FC236}">
                <a16:creationId xmlns:a16="http://schemas.microsoft.com/office/drawing/2014/main" id="{5E28F615-E90B-ECEC-488A-F8FA1F7746AB}"/>
              </a:ext>
            </a:extLst>
          </p:cNvPr>
          <p:cNvCxnSpPr>
            <a:cxnSpLocks/>
          </p:cNvCxnSpPr>
          <p:nvPr/>
        </p:nvCxnSpPr>
        <p:spPr>
          <a:xfrm flipH="1">
            <a:off x="8973083" y="3758376"/>
            <a:ext cx="1142289" cy="810750"/>
          </a:xfrm>
          <a:prstGeom prst="line">
            <a:avLst/>
          </a:prstGeom>
          <a:ln w="19050">
            <a:solidFill>
              <a:srgbClr val="00713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6D74553-64BC-1D07-F28B-CA537A62F433}"/>
              </a:ext>
            </a:extLst>
          </p:cNvPr>
          <p:cNvCxnSpPr>
            <a:cxnSpLocks/>
          </p:cNvCxnSpPr>
          <p:nvPr/>
        </p:nvCxnSpPr>
        <p:spPr>
          <a:xfrm flipH="1" flipV="1">
            <a:off x="2076628" y="3758376"/>
            <a:ext cx="1142289" cy="810750"/>
          </a:xfrm>
          <a:prstGeom prst="line">
            <a:avLst/>
          </a:prstGeom>
          <a:ln w="19050">
            <a:solidFill>
              <a:srgbClr val="007137"/>
            </a:solidFill>
          </a:ln>
        </p:spPr>
        <p:style>
          <a:lnRef idx="1">
            <a:schemeClr val="accent1"/>
          </a:lnRef>
          <a:fillRef idx="0">
            <a:schemeClr val="accent1"/>
          </a:fillRef>
          <a:effectRef idx="0">
            <a:schemeClr val="accent1"/>
          </a:effectRef>
          <a:fontRef idx="minor">
            <a:schemeClr val="tx1"/>
          </a:fontRef>
        </p:style>
      </p:cxnSp>
      <p:sp>
        <p:nvSpPr>
          <p:cNvPr id="20" name="Rectangle: Rounded Corners 19">
            <a:extLst>
              <a:ext uri="{FF2B5EF4-FFF2-40B4-BE49-F238E27FC236}">
                <a16:creationId xmlns:a16="http://schemas.microsoft.com/office/drawing/2014/main" id="{9D1C29A8-2B60-5B6B-4D81-1CE6C2B33969}"/>
              </a:ext>
            </a:extLst>
          </p:cNvPr>
          <p:cNvSpPr/>
          <p:nvPr/>
        </p:nvSpPr>
        <p:spPr>
          <a:xfrm>
            <a:off x="2939256" y="4776427"/>
            <a:ext cx="6313488" cy="1325270"/>
          </a:xfrm>
          <a:prstGeom prst="roundRect">
            <a:avLst/>
          </a:prstGeom>
          <a:solidFill>
            <a:srgbClr val="AF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2" name="TextBox 21">
            <a:extLst>
              <a:ext uri="{FF2B5EF4-FFF2-40B4-BE49-F238E27FC236}">
                <a16:creationId xmlns:a16="http://schemas.microsoft.com/office/drawing/2014/main" id="{CD4E01D0-D930-C429-7351-F26C4570F565}"/>
              </a:ext>
            </a:extLst>
          </p:cNvPr>
          <p:cNvSpPr txBox="1"/>
          <p:nvPr/>
        </p:nvSpPr>
        <p:spPr>
          <a:xfrm>
            <a:off x="3794066" y="4977397"/>
            <a:ext cx="4603866" cy="923330"/>
          </a:xfrm>
          <a:prstGeom prst="rect">
            <a:avLst/>
          </a:prstGeom>
          <a:noFill/>
        </p:spPr>
        <p:txBody>
          <a:bodyPr wrap="square">
            <a:spAutoFit/>
          </a:bodyPr>
          <a:lstStyle/>
          <a:p>
            <a:pPr algn="ctr">
              <a:lnSpc>
                <a:spcPct val="100000"/>
              </a:lnSpc>
              <a:spcBef>
                <a:spcPct val="20000"/>
              </a:spcBef>
              <a:buFontTx/>
              <a:buNone/>
            </a:pPr>
            <a:r>
              <a:rPr lang="en-US" altLang="fr-FR" sz="1800" b="1" dirty="0" err="1">
                <a:solidFill>
                  <a:schemeClr val="bg1"/>
                </a:solidFill>
                <a:latin typeface="Arial" panose="020B0604020202020204" pitchFamily="34" charset="0"/>
                <a:cs typeface="Arial" panose="020B0604020202020204" pitchFamily="34" charset="0"/>
              </a:rPr>
              <a:t>Qu'ont-ils</a:t>
            </a:r>
            <a:r>
              <a:rPr lang="en-US" altLang="fr-FR" sz="1800" b="1" dirty="0">
                <a:solidFill>
                  <a:schemeClr val="bg1"/>
                </a:solidFill>
                <a:latin typeface="Arial" panose="020B0604020202020204" pitchFamily="34" charset="0"/>
                <a:cs typeface="Arial" panose="020B0604020202020204" pitchFamily="34" charset="0"/>
              </a:rPr>
              <a:t> </a:t>
            </a:r>
            <a:r>
              <a:rPr lang="en-US" altLang="fr-FR" sz="1800" b="1" dirty="0" err="1">
                <a:solidFill>
                  <a:schemeClr val="bg1"/>
                </a:solidFill>
                <a:latin typeface="Arial" panose="020B0604020202020204" pitchFamily="34" charset="0"/>
                <a:cs typeface="Arial" panose="020B0604020202020204" pitchFamily="34" charset="0"/>
              </a:rPr>
              <a:t>en</a:t>
            </a:r>
            <a:r>
              <a:rPr lang="en-US" altLang="fr-FR" sz="1800" b="1" dirty="0">
                <a:solidFill>
                  <a:schemeClr val="bg1"/>
                </a:solidFill>
                <a:latin typeface="Arial" panose="020B0604020202020204" pitchFamily="34" charset="0"/>
                <a:cs typeface="Arial" panose="020B0604020202020204" pitchFamily="34" charset="0"/>
              </a:rPr>
              <a:t> </a:t>
            </a:r>
            <a:r>
              <a:rPr lang="en-US" altLang="fr-FR" sz="1800" b="1" dirty="0" err="1">
                <a:solidFill>
                  <a:schemeClr val="bg1"/>
                </a:solidFill>
                <a:latin typeface="Arial" panose="020B0604020202020204" pitchFamily="34" charset="0"/>
                <a:cs typeface="Arial" panose="020B0604020202020204" pitchFamily="34" charset="0"/>
              </a:rPr>
              <a:t>commun</a:t>
            </a:r>
            <a:r>
              <a:rPr lang="en-US" altLang="fr-FR" sz="1800" b="1" dirty="0">
                <a:solidFill>
                  <a:schemeClr val="bg1"/>
                </a:solidFill>
                <a:latin typeface="Arial" panose="020B0604020202020204" pitchFamily="34" charset="0"/>
                <a:cs typeface="Arial" panose="020B0604020202020204" pitchFamily="34" charset="0"/>
              </a:rPr>
              <a:t>?</a:t>
            </a:r>
            <a:br>
              <a:rPr lang="en-US" altLang="fr-FR" sz="1800" b="1" dirty="0">
                <a:solidFill>
                  <a:schemeClr val="bg1"/>
                </a:solidFill>
                <a:latin typeface="Arial" panose="020B0604020202020204" pitchFamily="34" charset="0"/>
                <a:cs typeface="Arial" panose="020B0604020202020204" pitchFamily="34" charset="0"/>
              </a:rPr>
            </a:br>
            <a:r>
              <a:rPr lang="fr-FR" altLang="fr-FR" sz="1800" b="1" dirty="0">
                <a:solidFill>
                  <a:srgbClr val="007137"/>
                </a:solidFill>
                <a:latin typeface="Arial" panose="020B0604020202020204" pitchFamily="34" charset="0"/>
                <a:cs typeface="Arial" panose="020B0604020202020204" pitchFamily="34" charset="0"/>
              </a:rPr>
              <a:t>Toutes les plantes ont besoin de sols fertiles pour se développer!</a:t>
            </a:r>
            <a:endParaRPr lang="en-IE" altLang="fr-FR" sz="1800" b="1" dirty="0">
              <a:solidFill>
                <a:srgbClr val="007137"/>
              </a:solidFill>
              <a:latin typeface="Arial" panose="020B0604020202020204" pitchFamily="34" charset="0"/>
              <a:cs typeface="Arial" panose="020B0604020202020204" pitchFamily="34" charset="0"/>
            </a:endParaRPr>
          </a:p>
        </p:txBody>
      </p:sp>
      <p:pic>
        <p:nvPicPr>
          <p:cNvPr id="18" name="Picture 17" descr="A picture containing text, silhouette, vector graphics&#10;&#10;Description automatically generated">
            <a:extLst>
              <a:ext uri="{FF2B5EF4-FFF2-40B4-BE49-F238E27FC236}">
                <a16:creationId xmlns:a16="http://schemas.microsoft.com/office/drawing/2014/main" id="{B0421E95-B2BB-4DAA-CFFD-9143C21FC62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14071" y="4403263"/>
            <a:ext cx="4628141" cy="3970250"/>
          </a:xfrm>
          <a:prstGeom prst="rect">
            <a:avLst/>
          </a:prstGeom>
        </p:spPr>
      </p:pic>
    </p:spTree>
    <p:extLst>
      <p:ext uri="{BB962C8B-B14F-4D97-AF65-F5344CB8AC3E}">
        <p14:creationId xmlns:p14="http://schemas.microsoft.com/office/powerpoint/2010/main" val="3948301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a:extLst>
              <a:ext uri="{FF2B5EF4-FFF2-40B4-BE49-F238E27FC236}">
                <a16:creationId xmlns:a16="http://schemas.microsoft.com/office/drawing/2014/main" id="{177350B9-3EE2-4E97-1966-1E66A7B4602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0007" y="1718693"/>
            <a:ext cx="7431993" cy="743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2">
            <a:extLst>
              <a:ext uri="{FF2B5EF4-FFF2-40B4-BE49-F238E27FC236}">
                <a16:creationId xmlns:a16="http://schemas.microsoft.com/office/drawing/2014/main" id="{5C6D00A3-67AD-433A-1890-278AB6AE13CB}"/>
              </a:ext>
            </a:extLst>
          </p:cNvPr>
          <p:cNvSpPr txBox="1">
            <a:spLocks/>
          </p:cNvSpPr>
          <p:nvPr/>
        </p:nvSpPr>
        <p:spPr>
          <a:xfrm>
            <a:off x="488967" y="1041623"/>
            <a:ext cx="3843751" cy="1094823"/>
          </a:xfrm>
          <a:prstGeom prst="rect">
            <a:avLst/>
          </a:prstGeom>
        </p:spPr>
        <p:txBody>
          <a:bodyPr>
            <a:no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a:lnSpc>
                <a:spcPct val="100000"/>
              </a:lnSpc>
              <a:spcBef>
                <a:spcPct val="20000"/>
              </a:spcBef>
            </a:pPr>
            <a:r>
              <a:rPr lang="fr-FR" altLang="fr-FR" sz="2200" dirty="0">
                <a:solidFill>
                  <a:srgbClr val="007137"/>
                </a:solidFill>
              </a:rPr>
              <a:t>Savez-vous combien de sol naturellement fertile il y a sur notre planète?</a:t>
            </a:r>
            <a:endParaRPr lang="en-GB" altLang="fr-FR" sz="2200" b="1" dirty="0">
              <a:solidFill>
                <a:srgbClr val="007137"/>
              </a:solidFill>
            </a:endParaRPr>
          </a:p>
        </p:txBody>
      </p:sp>
      <p:grpSp>
        <p:nvGrpSpPr>
          <p:cNvPr id="3" name="Group 2">
            <a:extLst>
              <a:ext uri="{FF2B5EF4-FFF2-40B4-BE49-F238E27FC236}">
                <a16:creationId xmlns:a16="http://schemas.microsoft.com/office/drawing/2014/main" id="{D0D38C5A-FD53-FEDB-F7C7-3C778FA07A8F}"/>
              </a:ext>
            </a:extLst>
          </p:cNvPr>
          <p:cNvGrpSpPr/>
          <p:nvPr/>
        </p:nvGrpSpPr>
        <p:grpSpPr>
          <a:xfrm>
            <a:off x="700755" y="2534766"/>
            <a:ext cx="5302667" cy="685747"/>
            <a:chOff x="700755" y="2534766"/>
            <a:chExt cx="5302667" cy="685747"/>
          </a:xfrm>
        </p:grpSpPr>
        <p:cxnSp>
          <p:nvCxnSpPr>
            <p:cNvPr id="16" name="Straight Connector 15">
              <a:extLst>
                <a:ext uri="{FF2B5EF4-FFF2-40B4-BE49-F238E27FC236}">
                  <a16:creationId xmlns:a16="http://schemas.microsoft.com/office/drawing/2014/main" id="{3297C020-17A7-B394-66B1-EA92BF371A35}"/>
                </a:ext>
              </a:extLst>
            </p:cNvPr>
            <p:cNvCxnSpPr>
              <a:cxnSpLocks/>
            </p:cNvCxnSpPr>
            <p:nvPr/>
          </p:nvCxnSpPr>
          <p:spPr>
            <a:xfrm>
              <a:off x="5764139" y="2844498"/>
              <a:ext cx="239283" cy="376015"/>
            </a:xfrm>
            <a:prstGeom prst="line">
              <a:avLst/>
            </a:prstGeom>
            <a:ln w="19050">
              <a:solidFill>
                <a:srgbClr val="B0D10E"/>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F01B890-EC5B-7CD7-6A28-523F1DA63195}"/>
                </a:ext>
              </a:extLst>
            </p:cNvPr>
            <p:cNvCxnSpPr>
              <a:cxnSpLocks/>
            </p:cNvCxnSpPr>
            <p:nvPr/>
          </p:nvCxnSpPr>
          <p:spPr>
            <a:xfrm>
              <a:off x="4332718" y="2844498"/>
              <a:ext cx="1431421" cy="0"/>
            </a:xfrm>
            <a:prstGeom prst="line">
              <a:avLst/>
            </a:prstGeom>
            <a:ln w="19050">
              <a:solidFill>
                <a:srgbClr val="B0D10E"/>
              </a:solidFill>
            </a:ln>
          </p:spPr>
          <p:style>
            <a:lnRef idx="1">
              <a:schemeClr val="accent1"/>
            </a:lnRef>
            <a:fillRef idx="0">
              <a:schemeClr val="accent1"/>
            </a:fillRef>
            <a:effectRef idx="0">
              <a:schemeClr val="accent1"/>
            </a:effectRef>
            <a:fontRef idx="minor">
              <a:schemeClr val="tx1"/>
            </a:fontRef>
          </p:style>
        </p:cxnSp>
        <p:sp>
          <p:nvSpPr>
            <p:cNvPr id="23" name="Rectangle: Rounded Corners 22">
              <a:extLst>
                <a:ext uri="{FF2B5EF4-FFF2-40B4-BE49-F238E27FC236}">
                  <a16:creationId xmlns:a16="http://schemas.microsoft.com/office/drawing/2014/main" id="{2E22DE6E-5A42-BEF1-B782-90EDA0CAA0BD}"/>
                </a:ext>
              </a:extLst>
            </p:cNvPr>
            <p:cNvSpPr/>
            <p:nvPr/>
          </p:nvSpPr>
          <p:spPr>
            <a:xfrm>
              <a:off x="700755" y="2534766"/>
              <a:ext cx="3738785" cy="602425"/>
            </a:xfrm>
            <a:prstGeom prst="roundRect">
              <a:avLst/>
            </a:prstGeom>
            <a:solidFill>
              <a:srgbClr val="AF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rgbClr val="007137"/>
                </a:solidFill>
              </a:endParaRPr>
            </a:p>
          </p:txBody>
        </p:sp>
        <p:sp>
          <p:nvSpPr>
            <p:cNvPr id="24" name="TextBox 23">
              <a:extLst>
                <a:ext uri="{FF2B5EF4-FFF2-40B4-BE49-F238E27FC236}">
                  <a16:creationId xmlns:a16="http://schemas.microsoft.com/office/drawing/2014/main" id="{1A216539-9C70-5BE2-F9F2-713A3A755B40}"/>
                </a:ext>
              </a:extLst>
            </p:cNvPr>
            <p:cNvSpPr txBox="1"/>
            <p:nvPr/>
          </p:nvSpPr>
          <p:spPr>
            <a:xfrm>
              <a:off x="835343" y="2645660"/>
              <a:ext cx="3843751" cy="369332"/>
            </a:xfrm>
            <a:prstGeom prst="rect">
              <a:avLst/>
            </a:prstGeom>
            <a:noFill/>
          </p:spPr>
          <p:txBody>
            <a:bodyPr wrap="square">
              <a:spAutoFit/>
            </a:bodyPr>
            <a:lstStyle/>
            <a:p>
              <a:r>
                <a:rPr lang="fr-FR" sz="1800" b="1" dirty="0">
                  <a:solidFill>
                    <a:schemeClr val="bg1"/>
                  </a:solidFill>
                  <a:latin typeface="Arial" panose="020B0604020202020204" pitchFamily="34" charset="0"/>
                  <a:cs typeface="Arial" panose="020B0604020202020204" pitchFamily="34" charset="0"/>
                </a:rPr>
                <a:t>Pour ce que nous mangeons?</a:t>
              </a:r>
              <a:endParaRPr lang="en-GB" dirty="0">
                <a:solidFill>
                  <a:schemeClr val="bg1"/>
                </a:solidFill>
                <a:latin typeface="Arial" panose="020B0604020202020204" pitchFamily="34" charset="0"/>
                <a:cs typeface="Arial" panose="020B0604020202020204" pitchFamily="34" charset="0"/>
              </a:endParaRPr>
            </a:p>
          </p:txBody>
        </p:sp>
      </p:grpSp>
      <p:grpSp>
        <p:nvGrpSpPr>
          <p:cNvPr id="6" name="Group 5">
            <a:extLst>
              <a:ext uri="{FF2B5EF4-FFF2-40B4-BE49-F238E27FC236}">
                <a16:creationId xmlns:a16="http://schemas.microsoft.com/office/drawing/2014/main" id="{A2D3FBBB-79C0-9F9A-0AE4-50C29C8907B6}"/>
              </a:ext>
            </a:extLst>
          </p:cNvPr>
          <p:cNvGrpSpPr/>
          <p:nvPr/>
        </p:nvGrpSpPr>
        <p:grpSpPr>
          <a:xfrm>
            <a:off x="2512464" y="4838094"/>
            <a:ext cx="4343117" cy="685747"/>
            <a:chOff x="2512464" y="4838094"/>
            <a:chExt cx="4343117" cy="685747"/>
          </a:xfrm>
        </p:grpSpPr>
        <p:cxnSp>
          <p:nvCxnSpPr>
            <p:cNvPr id="25" name="Straight Connector 24">
              <a:extLst>
                <a:ext uri="{FF2B5EF4-FFF2-40B4-BE49-F238E27FC236}">
                  <a16:creationId xmlns:a16="http://schemas.microsoft.com/office/drawing/2014/main" id="{24467A9A-628B-8813-71B9-72AD89C81C71}"/>
                </a:ext>
              </a:extLst>
            </p:cNvPr>
            <p:cNvCxnSpPr>
              <a:cxnSpLocks/>
            </p:cNvCxnSpPr>
            <p:nvPr/>
          </p:nvCxnSpPr>
          <p:spPr>
            <a:xfrm>
              <a:off x="6616298" y="5147826"/>
              <a:ext cx="239283" cy="376015"/>
            </a:xfrm>
            <a:prstGeom prst="line">
              <a:avLst/>
            </a:prstGeom>
            <a:ln w="19050">
              <a:solidFill>
                <a:srgbClr val="B0D10E"/>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E5F9B20-DD58-21D8-F1BE-9A50CE22793D}"/>
                </a:ext>
              </a:extLst>
            </p:cNvPr>
            <p:cNvCxnSpPr>
              <a:cxnSpLocks/>
            </p:cNvCxnSpPr>
            <p:nvPr/>
          </p:nvCxnSpPr>
          <p:spPr>
            <a:xfrm>
              <a:off x="5184877" y="5147826"/>
              <a:ext cx="1431421" cy="0"/>
            </a:xfrm>
            <a:prstGeom prst="line">
              <a:avLst/>
            </a:prstGeom>
            <a:ln w="19050">
              <a:solidFill>
                <a:srgbClr val="B0D10E"/>
              </a:solidFill>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1D1E2AE1-28FF-4B8B-8288-43FCD9691A81}"/>
                </a:ext>
              </a:extLst>
            </p:cNvPr>
            <p:cNvSpPr/>
            <p:nvPr/>
          </p:nvSpPr>
          <p:spPr>
            <a:xfrm>
              <a:off x="2512464" y="4838094"/>
              <a:ext cx="2779236" cy="602425"/>
            </a:xfrm>
            <a:prstGeom prst="roundRect">
              <a:avLst/>
            </a:prstGeom>
            <a:solidFill>
              <a:srgbClr val="AF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33" name="TextBox 32">
              <a:extLst>
                <a:ext uri="{FF2B5EF4-FFF2-40B4-BE49-F238E27FC236}">
                  <a16:creationId xmlns:a16="http://schemas.microsoft.com/office/drawing/2014/main" id="{137446F0-4143-B57B-DF24-B6141B0BB2BD}"/>
                </a:ext>
              </a:extLst>
            </p:cNvPr>
            <p:cNvSpPr txBox="1"/>
            <p:nvPr/>
          </p:nvSpPr>
          <p:spPr>
            <a:xfrm>
              <a:off x="2634537" y="4948988"/>
              <a:ext cx="2924719" cy="369332"/>
            </a:xfrm>
            <a:prstGeom prst="rect">
              <a:avLst/>
            </a:prstGeom>
            <a:noFill/>
          </p:spPr>
          <p:txBody>
            <a:bodyPr wrap="square">
              <a:spAutoFit/>
            </a:bodyPr>
            <a:lstStyle/>
            <a:p>
              <a:r>
                <a:rPr lang="en-GB" sz="1800" b="1" dirty="0">
                  <a:solidFill>
                    <a:schemeClr val="bg1"/>
                  </a:solidFill>
                  <a:latin typeface="Arial" panose="020B0604020202020204" pitchFamily="34" charset="0"/>
                  <a:cs typeface="Arial" panose="020B0604020202020204" pitchFamily="34" charset="0"/>
                </a:rPr>
                <a:t>Pour </a:t>
              </a:r>
              <a:r>
                <a:rPr lang="en-GB" sz="1800" b="1" dirty="0" err="1">
                  <a:solidFill>
                    <a:schemeClr val="bg1"/>
                  </a:solidFill>
                  <a:latin typeface="Arial" panose="020B0604020202020204" pitchFamily="34" charset="0"/>
                  <a:cs typeface="Arial" panose="020B0604020202020204" pitchFamily="34" charset="0"/>
                </a:rPr>
                <a:t>nos</a:t>
              </a:r>
              <a:r>
                <a:rPr lang="en-GB" sz="1800" b="1" dirty="0">
                  <a:solidFill>
                    <a:schemeClr val="bg1"/>
                  </a:solidFill>
                  <a:latin typeface="Arial" panose="020B0604020202020204" pitchFamily="34" charset="0"/>
                  <a:cs typeface="Arial" panose="020B0604020202020204" pitchFamily="34" charset="0"/>
                </a:rPr>
                <a:t> </a:t>
              </a:r>
              <a:r>
                <a:rPr lang="en-GB" sz="1800" b="1" dirty="0" err="1">
                  <a:solidFill>
                    <a:schemeClr val="bg1"/>
                  </a:solidFill>
                  <a:latin typeface="Arial" panose="020B0604020202020204" pitchFamily="34" charset="0"/>
                  <a:cs typeface="Arial" panose="020B0604020202020204" pitchFamily="34" charset="0"/>
                </a:rPr>
                <a:t>vêtements</a:t>
              </a:r>
              <a:r>
                <a:rPr lang="en-GB" sz="1800" b="1" dirty="0">
                  <a:solidFill>
                    <a:schemeClr val="bg1"/>
                  </a:solidFill>
                  <a:latin typeface="Arial" panose="020B0604020202020204" pitchFamily="34" charset="0"/>
                  <a:cs typeface="Arial" panose="020B0604020202020204" pitchFamily="34" charset="0"/>
                </a:rPr>
                <a:t>?</a:t>
              </a:r>
              <a:endParaRPr lang="en-GB" dirty="0">
                <a:solidFill>
                  <a:schemeClr val="bg1"/>
                </a:solidFill>
                <a:latin typeface="Arial" panose="020B0604020202020204" pitchFamily="34" charset="0"/>
                <a:cs typeface="Arial" panose="020B0604020202020204" pitchFamily="34" charset="0"/>
              </a:endParaRPr>
            </a:p>
          </p:txBody>
        </p:sp>
      </p:grpSp>
      <p:cxnSp>
        <p:nvCxnSpPr>
          <p:cNvPr id="34" name="Straight Connector 33">
            <a:extLst>
              <a:ext uri="{FF2B5EF4-FFF2-40B4-BE49-F238E27FC236}">
                <a16:creationId xmlns:a16="http://schemas.microsoft.com/office/drawing/2014/main" id="{E94ABB8D-D091-272B-0584-EF981CC49F76}"/>
              </a:ext>
            </a:extLst>
          </p:cNvPr>
          <p:cNvCxnSpPr>
            <a:cxnSpLocks/>
          </p:cNvCxnSpPr>
          <p:nvPr/>
        </p:nvCxnSpPr>
        <p:spPr>
          <a:xfrm>
            <a:off x="9586389" y="3909520"/>
            <a:ext cx="239283" cy="376015"/>
          </a:xfrm>
          <a:prstGeom prst="line">
            <a:avLst/>
          </a:prstGeom>
          <a:ln w="19050">
            <a:solidFill>
              <a:srgbClr val="B0D10E"/>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A734C1B-2EF1-7AA4-CD73-F3E83A654ED1}"/>
              </a:ext>
            </a:extLst>
          </p:cNvPr>
          <p:cNvCxnSpPr>
            <a:cxnSpLocks/>
          </p:cNvCxnSpPr>
          <p:nvPr/>
        </p:nvCxnSpPr>
        <p:spPr>
          <a:xfrm>
            <a:off x="8154968" y="3909520"/>
            <a:ext cx="1431421" cy="0"/>
          </a:xfrm>
          <a:prstGeom prst="line">
            <a:avLst/>
          </a:prstGeom>
          <a:ln w="19050">
            <a:solidFill>
              <a:srgbClr val="B0D10E"/>
            </a:solidFill>
          </a:ln>
        </p:spPr>
        <p:style>
          <a:lnRef idx="1">
            <a:schemeClr val="accent1"/>
          </a:lnRef>
          <a:fillRef idx="0">
            <a:schemeClr val="accent1"/>
          </a:fillRef>
          <a:effectRef idx="0">
            <a:schemeClr val="accent1"/>
          </a:effectRef>
          <a:fontRef idx="minor">
            <a:schemeClr val="tx1"/>
          </a:fontRef>
        </p:style>
      </p:cxnSp>
      <p:sp>
        <p:nvSpPr>
          <p:cNvPr id="36" name="Rectangle: Rounded Corners 35">
            <a:extLst>
              <a:ext uri="{FF2B5EF4-FFF2-40B4-BE49-F238E27FC236}">
                <a16:creationId xmlns:a16="http://schemas.microsoft.com/office/drawing/2014/main" id="{B41B3256-79EA-17FC-BB74-4BA9A98F4462}"/>
              </a:ext>
            </a:extLst>
          </p:cNvPr>
          <p:cNvSpPr/>
          <p:nvPr/>
        </p:nvSpPr>
        <p:spPr>
          <a:xfrm>
            <a:off x="5664287" y="3599788"/>
            <a:ext cx="2597503" cy="602425"/>
          </a:xfrm>
          <a:prstGeom prst="roundRect">
            <a:avLst/>
          </a:prstGeom>
          <a:solidFill>
            <a:srgbClr val="AF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37" name="TextBox 36">
            <a:extLst>
              <a:ext uri="{FF2B5EF4-FFF2-40B4-BE49-F238E27FC236}">
                <a16:creationId xmlns:a16="http://schemas.microsoft.com/office/drawing/2014/main" id="{F350E2BE-D21C-5784-2593-38E263E72F7C}"/>
              </a:ext>
            </a:extLst>
          </p:cNvPr>
          <p:cNvSpPr txBox="1"/>
          <p:nvPr/>
        </p:nvSpPr>
        <p:spPr>
          <a:xfrm>
            <a:off x="5771109" y="3710682"/>
            <a:ext cx="2383859" cy="369332"/>
          </a:xfrm>
          <a:prstGeom prst="rect">
            <a:avLst/>
          </a:prstGeom>
          <a:noFill/>
        </p:spPr>
        <p:txBody>
          <a:bodyPr wrap="square">
            <a:spAutoFit/>
          </a:bodyPr>
          <a:lstStyle/>
          <a:p>
            <a:r>
              <a:rPr lang="en-GB" b="1" dirty="0">
                <a:solidFill>
                  <a:schemeClr val="bg1"/>
                </a:solidFill>
                <a:latin typeface="Arial" panose="020B0604020202020204" pitchFamily="34" charset="0"/>
                <a:cs typeface="Arial" panose="020B0604020202020204" pitchFamily="34" charset="0"/>
              </a:rPr>
              <a:t>Pour </a:t>
            </a:r>
            <a:r>
              <a:rPr lang="en-GB" b="1" dirty="0" err="1">
                <a:solidFill>
                  <a:schemeClr val="bg1"/>
                </a:solidFill>
                <a:latin typeface="Arial" panose="020B0604020202020204" pitchFamily="34" charset="0"/>
                <a:cs typeface="Arial" panose="020B0604020202020204" pitchFamily="34" charset="0"/>
              </a:rPr>
              <a:t>nos</a:t>
            </a:r>
            <a:r>
              <a:rPr lang="en-GB" b="1" dirty="0">
                <a:solidFill>
                  <a:schemeClr val="bg1"/>
                </a:solidFill>
                <a:latin typeface="Arial" panose="020B0604020202020204" pitchFamily="34" charset="0"/>
                <a:cs typeface="Arial" panose="020B0604020202020204" pitchFamily="34" charset="0"/>
              </a:rPr>
              <a:t> </a:t>
            </a:r>
            <a:r>
              <a:rPr lang="en-GB" b="1" dirty="0" err="1">
                <a:solidFill>
                  <a:schemeClr val="bg1"/>
                </a:solidFill>
                <a:latin typeface="Arial" panose="020B0604020202020204" pitchFamily="34" charset="0"/>
                <a:cs typeface="Arial" panose="020B0604020202020204" pitchFamily="34" charset="0"/>
              </a:rPr>
              <a:t>maisons</a:t>
            </a:r>
            <a:r>
              <a:rPr lang="en-GB" b="1" dirty="0">
                <a:solidFill>
                  <a:schemeClr val="bg1"/>
                </a:solidFill>
                <a:latin typeface="Arial" panose="020B0604020202020204" pitchFamily="34" charset="0"/>
                <a:cs typeface="Arial" panose="020B0604020202020204" pitchFamily="34" charset="0"/>
              </a:rPr>
              <a:t>?</a:t>
            </a:r>
            <a:endParaRPr lang="en-GB" dirty="0">
              <a:solidFill>
                <a:schemeClr val="bg1"/>
              </a:solidFill>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FE5AC40D-FB8A-070A-5028-369C5B0C6D25}"/>
              </a:ext>
            </a:extLst>
          </p:cNvPr>
          <p:cNvGrpSpPr/>
          <p:nvPr/>
        </p:nvGrpSpPr>
        <p:grpSpPr>
          <a:xfrm>
            <a:off x="1666430" y="3669091"/>
            <a:ext cx="3677390" cy="685747"/>
            <a:chOff x="1666430" y="3669091"/>
            <a:chExt cx="3677390" cy="685747"/>
          </a:xfrm>
        </p:grpSpPr>
        <p:cxnSp>
          <p:nvCxnSpPr>
            <p:cNvPr id="38" name="Straight Connector 37">
              <a:extLst>
                <a:ext uri="{FF2B5EF4-FFF2-40B4-BE49-F238E27FC236}">
                  <a16:creationId xmlns:a16="http://schemas.microsoft.com/office/drawing/2014/main" id="{0ECE0DE1-A748-BB9A-2FAB-17B5CE283165}"/>
                </a:ext>
              </a:extLst>
            </p:cNvPr>
            <p:cNvCxnSpPr>
              <a:cxnSpLocks/>
            </p:cNvCxnSpPr>
            <p:nvPr/>
          </p:nvCxnSpPr>
          <p:spPr>
            <a:xfrm>
              <a:off x="5104537" y="3978823"/>
              <a:ext cx="239283" cy="376015"/>
            </a:xfrm>
            <a:prstGeom prst="line">
              <a:avLst/>
            </a:prstGeom>
            <a:ln w="19050">
              <a:solidFill>
                <a:srgbClr val="B0D10E"/>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325C6B3B-1D18-46DD-8813-88B5AB8627BD}"/>
                </a:ext>
              </a:extLst>
            </p:cNvPr>
            <p:cNvCxnSpPr>
              <a:cxnSpLocks/>
            </p:cNvCxnSpPr>
            <p:nvPr/>
          </p:nvCxnSpPr>
          <p:spPr>
            <a:xfrm>
              <a:off x="3673116" y="3978823"/>
              <a:ext cx="1431421" cy="0"/>
            </a:xfrm>
            <a:prstGeom prst="line">
              <a:avLst/>
            </a:prstGeom>
            <a:ln w="19050">
              <a:solidFill>
                <a:srgbClr val="B0D10E"/>
              </a:solidFill>
            </a:ln>
          </p:spPr>
          <p:style>
            <a:lnRef idx="1">
              <a:schemeClr val="accent1"/>
            </a:lnRef>
            <a:fillRef idx="0">
              <a:schemeClr val="accent1"/>
            </a:fillRef>
            <a:effectRef idx="0">
              <a:schemeClr val="accent1"/>
            </a:effectRef>
            <a:fontRef idx="minor">
              <a:schemeClr val="tx1"/>
            </a:fontRef>
          </p:style>
        </p:cxnSp>
        <p:sp>
          <p:nvSpPr>
            <p:cNvPr id="40" name="Rectangle: Rounded Corners 39">
              <a:extLst>
                <a:ext uri="{FF2B5EF4-FFF2-40B4-BE49-F238E27FC236}">
                  <a16:creationId xmlns:a16="http://schemas.microsoft.com/office/drawing/2014/main" id="{D9B0F918-2411-E265-5898-3604CD44277B}"/>
                </a:ext>
              </a:extLst>
            </p:cNvPr>
            <p:cNvSpPr/>
            <p:nvPr/>
          </p:nvSpPr>
          <p:spPr>
            <a:xfrm>
              <a:off x="1666430" y="3669091"/>
              <a:ext cx="2113508" cy="602425"/>
            </a:xfrm>
            <a:prstGeom prst="roundRect">
              <a:avLst/>
            </a:prstGeom>
            <a:solidFill>
              <a:srgbClr val="AF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41" name="TextBox 40">
              <a:extLst>
                <a:ext uri="{FF2B5EF4-FFF2-40B4-BE49-F238E27FC236}">
                  <a16:creationId xmlns:a16="http://schemas.microsoft.com/office/drawing/2014/main" id="{56C2C849-5CA0-2331-C8CC-C0A0AF6E4598}"/>
                </a:ext>
              </a:extLst>
            </p:cNvPr>
            <p:cNvSpPr txBox="1"/>
            <p:nvPr/>
          </p:nvSpPr>
          <p:spPr>
            <a:xfrm>
              <a:off x="1783129" y="3776476"/>
              <a:ext cx="1839602" cy="369332"/>
            </a:xfrm>
            <a:prstGeom prst="rect">
              <a:avLst/>
            </a:prstGeom>
            <a:noFill/>
          </p:spPr>
          <p:txBody>
            <a:bodyPr wrap="square">
              <a:spAutoFit/>
            </a:bodyPr>
            <a:lstStyle/>
            <a:p>
              <a:r>
                <a:rPr lang="en-GB" sz="1800" b="1" dirty="0">
                  <a:solidFill>
                    <a:schemeClr val="bg1"/>
                  </a:solidFill>
                  <a:latin typeface="Arial" panose="020B0604020202020204" pitchFamily="34" charset="0"/>
                  <a:cs typeface="Arial" panose="020B0604020202020204" pitchFamily="34" charset="0"/>
                </a:rPr>
                <a:t>Pour </a:t>
              </a:r>
              <a:r>
                <a:rPr lang="en-GB" sz="1800" b="1" dirty="0" err="1">
                  <a:solidFill>
                    <a:schemeClr val="bg1"/>
                  </a:solidFill>
                  <a:latin typeface="Arial" panose="020B0604020202020204" pitchFamily="34" charset="0"/>
                  <a:cs typeface="Arial" panose="020B0604020202020204" pitchFamily="34" charset="0"/>
                </a:rPr>
                <a:t>l'énergie</a:t>
              </a:r>
              <a:r>
                <a:rPr lang="en-GB" sz="1800" b="1" dirty="0">
                  <a:solidFill>
                    <a:schemeClr val="bg1"/>
                  </a:solidFill>
                  <a:latin typeface="Arial" panose="020B0604020202020204" pitchFamily="34" charset="0"/>
                  <a:cs typeface="Arial" panose="020B0604020202020204" pitchFamily="34" charset="0"/>
                </a:rPr>
                <a:t>?</a:t>
              </a:r>
              <a:endParaRPr lang="en-GB" dirty="0">
                <a:solidFill>
                  <a:schemeClr val="bg1"/>
                </a:solidFill>
                <a:latin typeface="Arial" panose="020B0604020202020204" pitchFamily="34" charset="0"/>
                <a:cs typeface="Arial" panose="020B0604020202020204" pitchFamily="34" charset="0"/>
              </a:endParaRPr>
            </a:p>
          </p:txBody>
        </p:sp>
      </p:grpSp>
      <p:pic>
        <p:nvPicPr>
          <p:cNvPr id="7" name="Picture 6" descr="A picture containing text, silhouette, vector graphics&#10;&#10;Description automatically generated">
            <a:extLst>
              <a:ext uri="{FF2B5EF4-FFF2-40B4-BE49-F238E27FC236}">
                <a16:creationId xmlns:a16="http://schemas.microsoft.com/office/drawing/2014/main" id="{A57B2417-4765-ABB9-672D-01E8DE3E78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14071" y="4403263"/>
            <a:ext cx="4628141" cy="3970250"/>
          </a:xfrm>
          <a:prstGeom prst="rect">
            <a:avLst/>
          </a:prstGeom>
        </p:spPr>
      </p:pic>
    </p:spTree>
    <p:extLst>
      <p:ext uri="{BB962C8B-B14F-4D97-AF65-F5344CB8AC3E}">
        <p14:creationId xmlns:p14="http://schemas.microsoft.com/office/powerpoint/2010/main" val="33705004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a:extLst>
              <a:ext uri="{FF2B5EF4-FFF2-40B4-BE49-F238E27FC236}">
                <a16:creationId xmlns:a16="http://schemas.microsoft.com/office/drawing/2014/main" id="{A78C8E97-43E3-6610-2D44-98205AEB494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6862" b="77992" l="30954" r="67540">
                        <a14:foregroundMark x1="67262" y1="55397" x2="67596" y2="48285"/>
                        <a14:foregroundMark x1="67596" y1="48870" x2="66927" y2="44937"/>
                        <a14:foregroundMark x1="61405" y1="39916" x2="56442" y2="31381"/>
                        <a14:foregroundMark x1="56442" y1="31381" x2="48689" y2="26862"/>
                        <a14:foregroundMark x1="48689" y1="26862" x2="46347" y2="27699"/>
                        <a14:foregroundMark x1="44172" y1="75063" x2="51645" y2="77573"/>
                        <a14:foregroundMark x1="51645" y1="77573" x2="57613" y2="74310"/>
                        <a14:foregroundMark x1="57613" y1="74310" x2="59509" y2="72218"/>
                      </a14:backgroundRemoval>
                    </a14:imgEffect>
                  </a14:imgLayer>
                </a14:imgProps>
              </a:ext>
              <a:ext uri="{28A0092B-C50C-407E-A947-70E740481C1C}">
                <a14:useLocalDpi xmlns:a14="http://schemas.microsoft.com/office/drawing/2010/main" val="0"/>
              </a:ext>
            </a:extLst>
          </a:blip>
          <a:srcRect l="26609" t="22414" r="28968" b="15787"/>
          <a:stretch/>
        </p:blipFill>
        <p:spPr bwMode="auto">
          <a:xfrm>
            <a:off x="6096000" y="1580972"/>
            <a:ext cx="5210082" cy="4834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2">
            <a:extLst>
              <a:ext uri="{FF2B5EF4-FFF2-40B4-BE49-F238E27FC236}">
                <a16:creationId xmlns:a16="http://schemas.microsoft.com/office/drawing/2014/main" id="{D8D4BC03-E6B8-65B6-56D0-CAF99DB9F292}"/>
              </a:ext>
            </a:extLst>
          </p:cNvPr>
          <p:cNvSpPr txBox="1">
            <a:spLocks/>
          </p:cNvSpPr>
          <p:nvPr/>
        </p:nvSpPr>
        <p:spPr>
          <a:xfrm>
            <a:off x="488966" y="1026321"/>
            <a:ext cx="7965579" cy="763575"/>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a:lnSpc>
                <a:spcPct val="100000"/>
              </a:lnSpc>
            </a:pPr>
            <a:r>
              <a:rPr lang="fr-FR" sz="2200" dirty="0">
                <a:solidFill>
                  <a:srgbClr val="007137"/>
                </a:solidFill>
              </a:rPr>
              <a:t>La métaphore de la pomme</a:t>
            </a:r>
            <a:endParaRPr lang="en-GB" sz="2400" dirty="0"/>
          </a:p>
        </p:txBody>
      </p:sp>
      <p:pic>
        <p:nvPicPr>
          <p:cNvPr id="4" name="Picture 1">
            <a:extLst>
              <a:ext uri="{FF2B5EF4-FFF2-40B4-BE49-F238E27FC236}">
                <a16:creationId xmlns:a16="http://schemas.microsoft.com/office/drawing/2014/main" id="{8AEAC58A-8B89-B289-D2C1-62CF3B63AE5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8966" y="1516811"/>
            <a:ext cx="5077839" cy="5077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E6EFDAAF-7CF9-BA26-BB91-3F657BD30276}"/>
              </a:ext>
            </a:extLst>
          </p:cNvPr>
          <p:cNvCxnSpPr/>
          <p:nvPr/>
        </p:nvCxnSpPr>
        <p:spPr>
          <a:xfrm>
            <a:off x="6096000" y="2879387"/>
            <a:ext cx="0" cy="2023354"/>
          </a:xfrm>
          <a:prstGeom prst="line">
            <a:avLst/>
          </a:prstGeom>
          <a:ln w="12700">
            <a:solidFill>
              <a:srgbClr val="0071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72187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
            <a:extLst>
              <a:ext uri="{FF2B5EF4-FFF2-40B4-BE49-F238E27FC236}">
                <a16:creationId xmlns:a16="http://schemas.microsoft.com/office/drawing/2014/main" id="{10DAB80B-5A29-9404-962C-E1E4002CED7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260640"/>
            <a:ext cx="7344383" cy="7344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A9FB36B7-B748-512F-741E-EEB8A474EB7F}"/>
              </a:ext>
            </a:extLst>
          </p:cNvPr>
          <p:cNvSpPr txBox="1"/>
          <p:nvPr/>
        </p:nvSpPr>
        <p:spPr>
          <a:xfrm>
            <a:off x="8454545" y="2124185"/>
            <a:ext cx="1640593" cy="923330"/>
          </a:xfrm>
          <a:prstGeom prst="rect">
            <a:avLst/>
          </a:prstGeom>
          <a:noFill/>
        </p:spPr>
        <p:txBody>
          <a:bodyPr wrap="square">
            <a:spAutoFit/>
          </a:bodyPr>
          <a:lstStyle/>
          <a:p>
            <a:r>
              <a:rPr lang="en-GB" sz="5400" b="1" dirty="0">
                <a:solidFill>
                  <a:srgbClr val="CD6F15"/>
                </a:solidFill>
                <a:latin typeface="Arial" panose="020B0604020202020204" pitchFamily="34" charset="0"/>
                <a:cs typeface="Arial" panose="020B0604020202020204" pitchFamily="34" charset="0"/>
              </a:rPr>
              <a:t>11%</a:t>
            </a:r>
          </a:p>
        </p:txBody>
      </p:sp>
      <p:sp>
        <p:nvSpPr>
          <p:cNvPr id="8" name="TextBox 7">
            <a:extLst>
              <a:ext uri="{FF2B5EF4-FFF2-40B4-BE49-F238E27FC236}">
                <a16:creationId xmlns:a16="http://schemas.microsoft.com/office/drawing/2014/main" id="{9BE02033-678A-BAA2-9FBB-BF458694976D}"/>
              </a:ext>
            </a:extLst>
          </p:cNvPr>
          <p:cNvSpPr txBox="1"/>
          <p:nvPr/>
        </p:nvSpPr>
        <p:spPr>
          <a:xfrm>
            <a:off x="8454544" y="3465959"/>
            <a:ext cx="1640593" cy="923330"/>
          </a:xfrm>
          <a:prstGeom prst="rect">
            <a:avLst/>
          </a:prstGeom>
          <a:noFill/>
        </p:spPr>
        <p:txBody>
          <a:bodyPr wrap="square">
            <a:spAutoFit/>
          </a:bodyPr>
          <a:lstStyle/>
          <a:p>
            <a:r>
              <a:rPr lang="en-GB" sz="5400" b="1" dirty="0">
                <a:solidFill>
                  <a:srgbClr val="CD6F15"/>
                </a:solidFill>
                <a:latin typeface="Arial" panose="020B0604020202020204" pitchFamily="34" charset="0"/>
                <a:cs typeface="Arial" panose="020B0604020202020204" pitchFamily="34" charset="0"/>
              </a:rPr>
              <a:t>66%</a:t>
            </a:r>
          </a:p>
        </p:txBody>
      </p:sp>
      <p:sp>
        <p:nvSpPr>
          <p:cNvPr id="12" name="TextBox 11">
            <a:extLst>
              <a:ext uri="{FF2B5EF4-FFF2-40B4-BE49-F238E27FC236}">
                <a16:creationId xmlns:a16="http://schemas.microsoft.com/office/drawing/2014/main" id="{73E0486F-9930-8E60-6BA9-BC2F6F980C15}"/>
              </a:ext>
            </a:extLst>
          </p:cNvPr>
          <p:cNvSpPr txBox="1"/>
          <p:nvPr/>
        </p:nvSpPr>
        <p:spPr>
          <a:xfrm>
            <a:off x="8454544" y="4842269"/>
            <a:ext cx="1640593" cy="923330"/>
          </a:xfrm>
          <a:prstGeom prst="rect">
            <a:avLst/>
          </a:prstGeom>
          <a:noFill/>
        </p:spPr>
        <p:txBody>
          <a:bodyPr wrap="square">
            <a:spAutoFit/>
          </a:bodyPr>
          <a:lstStyle/>
          <a:p>
            <a:r>
              <a:rPr lang="en-GB" sz="5400" b="1" dirty="0">
                <a:solidFill>
                  <a:srgbClr val="CD6F15"/>
                </a:solidFill>
                <a:latin typeface="Arial" panose="020B0604020202020204" pitchFamily="34" charset="0"/>
                <a:cs typeface="Arial" panose="020B0604020202020204" pitchFamily="34" charset="0"/>
              </a:rPr>
              <a:t>88%</a:t>
            </a:r>
          </a:p>
        </p:txBody>
      </p:sp>
      <p:sp>
        <p:nvSpPr>
          <p:cNvPr id="14" name="TextBox 13">
            <a:extLst>
              <a:ext uri="{FF2B5EF4-FFF2-40B4-BE49-F238E27FC236}">
                <a16:creationId xmlns:a16="http://schemas.microsoft.com/office/drawing/2014/main" id="{E75AAF5F-8097-2057-C5AC-8BC5B04BF6CA}"/>
              </a:ext>
            </a:extLst>
          </p:cNvPr>
          <p:cNvSpPr txBox="1"/>
          <p:nvPr/>
        </p:nvSpPr>
        <p:spPr>
          <a:xfrm>
            <a:off x="7800851" y="2585850"/>
            <a:ext cx="2524719" cy="369332"/>
          </a:xfrm>
          <a:prstGeom prst="rect">
            <a:avLst/>
          </a:prstGeom>
          <a:noFill/>
        </p:spPr>
        <p:txBody>
          <a:bodyPr wrap="square">
            <a:spAutoFit/>
          </a:bodyPr>
          <a:lstStyle/>
          <a:p>
            <a:r>
              <a:rPr lang="en-GB" sz="1800" b="1" dirty="0">
                <a:solidFill>
                  <a:srgbClr val="B0D10E"/>
                </a:solidFill>
                <a:latin typeface="Arial" panose="020B0604020202020204" pitchFamily="34" charset="0"/>
                <a:cs typeface="Arial" panose="020B0604020202020204" pitchFamily="34" charset="0"/>
              </a:rPr>
              <a:t>A.</a:t>
            </a:r>
            <a:endParaRPr lang="en-GB" dirty="0">
              <a:solidFill>
                <a:srgbClr val="B0D10E"/>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431C3EFA-B525-BE3C-D367-84D29E75DC6B}"/>
              </a:ext>
            </a:extLst>
          </p:cNvPr>
          <p:cNvSpPr txBox="1"/>
          <p:nvPr/>
        </p:nvSpPr>
        <p:spPr>
          <a:xfrm>
            <a:off x="7800851" y="3902819"/>
            <a:ext cx="2524719" cy="369332"/>
          </a:xfrm>
          <a:prstGeom prst="rect">
            <a:avLst/>
          </a:prstGeom>
          <a:noFill/>
        </p:spPr>
        <p:txBody>
          <a:bodyPr wrap="square">
            <a:spAutoFit/>
          </a:bodyPr>
          <a:lstStyle/>
          <a:p>
            <a:r>
              <a:rPr lang="en-GB" b="1" dirty="0">
                <a:solidFill>
                  <a:srgbClr val="B0D10E"/>
                </a:solidFill>
                <a:latin typeface="Arial" panose="020B0604020202020204" pitchFamily="34" charset="0"/>
                <a:cs typeface="Arial" panose="020B0604020202020204" pitchFamily="34" charset="0"/>
              </a:rPr>
              <a:t>B</a:t>
            </a:r>
            <a:r>
              <a:rPr lang="en-GB" sz="1800" b="1" dirty="0">
                <a:solidFill>
                  <a:srgbClr val="B0D10E"/>
                </a:solidFill>
                <a:latin typeface="Arial" panose="020B0604020202020204" pitchFamily="34" charset="0"/>
                <a:cs typeface="Arial" panose="020B0604020202020204" pitchFamily="34" charset="0"/>
              </a:rPr>
              <a:t>.</a:t>
            </a:r>
            <a:endParaRPr lang="en-GB" dirty="0">
              <a:solidFill>
                <a:srgbClr val="B0D10E"/>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00B46141-E4C0-D0B5-C536-A257C696E7F3}"/>
              </a:ext>
            </a:extLst>
          </p:cNvPr>
          <p:cNvSpPr txBox="1"/>
          <p:nvPr/>
        </p:nvSpPr>
        <p:spPr>
          <a:xfrm>
            <a:off x="7800851" y="5259552"/>
            <a:ext cx="2524719" cy="369332"/>
          </a:xfrm>
          <a:prstGeom prst="rect">
            <a:avLst/>
          </a:prstGeom>
          <a:noFill/>
        </p:spPr>
        <p:txBody>
          <a:bodyPr wrap="square">
            <a:spAutoFit/>
          </a:bodyPr>
          <a:lstStyle/>
          <a:p>
            <a:r>
              <a:rPr lang="en-GB" b="1" dirty="0">
                <a:solidFill>
                  <a:srgbClr val="B0D10E"/>
                </a:solidFill>
                <a:latin typeface="Arial" panose="020B0604020202020204" pitchFamily="34" charset="0"/>
                <a:cs typeface="Arial" panose="020B0604020202020204" pitchFamily="34" charset="0"/>
              </a:rPr>
              <a:t>C</a:t>
            </a:r>
            <a:r>
              <a:rPr lang="en-GB" sz="1800" b="1" dirty="0">
                <a:solidFill>
                  <a:srgbClr val="B0D10E"/>
                </a:solidFill>
                <a:latin typeface="Arial" panose="020B0604020202020204" pitchFamily="34" charset="0"/>
                <a:cs typeface="Arial" panose="020B0604020202020204" pitchFamily="34" charset="0"/>
              </a:rPr>
              <a:t>.</a:t>
            </a:r>
            <a:endParaRPr lang="en-GB" dirty="0">
              <a:solidFill>
                <a:srgbClr val="B0D10E"/>
              </a:solidFill>
              <a:latin typeface="Arial" panose="020B0604020202020204" pitchFamily="34" charset="0"/>
              <a:cs typeface="Arial" panose="020B0604020202020204" pitchFamily="34" charset="0"/>
            </a:endParaRPr>
          </a:p>
        </p:txBody>
      </p:sp>
      <p:sp>
        <p:nvSpPr>
          <p:cNvPr id="18" name="Title 2">
            <a:extLst>
              <a:ext uri="{FF2B5EF4-FFF2-40B4-BE49-F238E27FC236}">
                <a16:creationId xmlns:a16="http://schemas.microsoft.com/office/drawing/2014/main" id="{44C3D3EB-C53F-3FE9-2C44-F0DBE43F4125}"/>
              </a:ext>
            </a:extLst>
          </p:cNvPr>
          <p:cNvSpPr txBox="1">
            <a:spLocks/>
          </p:cNvSpPr>
          <p:nvPr/>
        </p:nvSpPr>
        <p:spPr>
          <a:xfrm>
            <a:off x="488967" y="1041623"/>
            <a:ext cx="5826375" cy="1094823"/>
          </a:xfrm>
          <a:prstGeom prst="rect">
            <a:avLst/>
          </a:prstGeom>
        </p:spPr>
        <p:txBody>
          <a:bodyPr>
            <a:no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a:lnSpc>
                <a:spcPct val="100000"/>
              </a:lnSpc>
              <a:spcBef>
                <a:spcPct val="20000"/>
              </a:spcBef>
              <a:buFontTx/>
              <a:buNone/>
            </a:pPr>
            <a:r>
              <a:rPr lang="fr-FR" altLang="fr-FR" sz="2200" b="1" dirty="0">
                <a:solidFill>
                  <a:srgbClr val="007137"/>
                </a:solidFill>
              </a:rPr>
              <a:t>Notre planète s'appelle la « Terre » mais quelle proportion est recouverte d'eau (océans et mers – la partie bleue)?</a:t>
            </a:r>
            <a:endParaRPr lang="en-GB" altLang="fr-FR" sz="2200" b="1" dirty="0">
              <a:solidFill>
                <a:srgbClr val="007137"/>
              </a:solidFill>
            </a:endParaRPr>
          </a:p>
        </p:txBody>
      </p:sp>
      <p:pic>
        <p:nvPicPr>
          <p:cNvPr id="29" name="Graphic 28">
            <a:extLst>
              <a:ext uri="{FF2B5EF4-FFF2-40B4-BE49-F238E27FC236}">
                <a16:creationId xmlns:a16="http://schemas.microsoft.com/office/drawing/2014/main" id="{398FAAAD-7FBE-F786-ED5D-84305F80A44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46314" y="3557744"/>
            <a:ext cx="732949" cy="690149"/>
          </a:xfrm>
          <a:prstGeom prst="rect">
            <a:avLst/>
          </a:prstGeom>
        </p:spPr>
      </p:pic>
    </p:spTree>
    <p:extLst>
      <p:ext uri="{BB962C8B-B14F-4D97-AF65-F5344CB8AC3E}">
        <p14:creationId xmlns:p14="http://schemas.microsoft.com/office/powerpoint/2010/main" val="2104611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SC_2046">
            <a:extLst>
              <a:ext uri="{FF2B5EF4-FFF2-40B4-BE49-F238E27FC236}">
                <a16:creationId xmlns:a16="http://schemas.microsoft.com/office/drawing/2014/main" id="{FDE4DF00-9ACB-8DCA-B46C-84ABE3CCD8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47" t="38358" r="2763" b="21559"/>
          <a:stretch>
            <a:fillRect/>
          </a:stretch>
        </p:blipFill>
        <p:spPr bwMode="auto">
          <a:xfrm>
            <a:off x="2" y="2291002"/>
            <a:ext cx="12191999" cy="3803515"/>
          </a:xfrm>
          <a:custGeom>
            <a:avLst/>
            <a:gdLst>
              <a:gd name="connsiteX0" fmla="*/ 0 w 12191999"/>
              <a:gd name="connsiteY0" fmla="*/ 0 h 3803515"/>
              <a:gd name="connsiteX1" fmla="*/ 12191999 w 12191999"/>
              <a:gd name="connsiteY1" fmla="*/ 0 h 3803515"/>
              <a:gd name="connsiteX2" fmla="*/ 12191999 w 12191999"/>
              <a:gd name="connsiteY2" fmla="*/ 3803515 h 3803515"/>
              <a:gd name="connsiteX3" fmla="*/ 0 w 12191999"/>
              <a:gd name="connsiteY3" fmla="*/ 3803515 h 3803515"/>
            </a:gdLst>
            <a:ahLst/>
            <a:cxnLst>
              <a:cxn ang="0">
                <a:pos x="connsiteX0" y="connsiteY0"/>
              </a:cxn>
              <a:cxn ang="0">
                <a:pos x="connsiteX1" y="connsiteY1"/>
              </a:cxn>
              <a:cxn ang="0">
                <a:pos x="connsiteX2" y="connsiteY2"/>
              </a:cxn>
              <a:cxn ang="0">
                <a:pos x="connsiteX3" y="connsiteY3"/>
              </a:cxn>
            </a:cxnLst>
            <a:rect l="l" t="t" r="r" b="b"/>
            <a:pathLst>
              <a:path w="12191999" h="3803515">
                <a:moveTo>
                  <a:pt x="0" y="0"/>
                </a:moveTo>
                <a:lnTo>
                  <a:pt x="12191999" y="0"/>
                </a:lnTo>
                <a:lnTo>
                  <a:pt x="12191999" y="3803515"/>
                </a:lnTo>
                <a:lnTo>
                  <a:pt x="0" y="3803515"/>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a:extLst>
              <a:ext uri="{FF2B5EF4-FFF2-40B4-BE49-F238E27FC236}">
                <a16:creationId xmlns:a16="http://schemas.microsoft.com/office/drawing/2014/main" id="{44BA7A4D-1A5D-7AD7-39DD-EBDE9A83BA30}"/>
              </a:ext>
            </a:extLst>
          </p:cNvPr>
          <p:cNvSpPr txBox="1"/>
          <p:nvPr/>
        </p:nvSpPr>
        <p:spPr>
          <a:xfrm>
            <a:off x="9769952" y="2515217"/>
            <a:ext cx="1825418" cy="646331"/>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Les </a:t>
            </a:r>
            <a:r>
              <a:rPr lang="en-GB" sz="1800" b="1" dirty="0" err="1">
                <a:solidFill>
                  <a:srgbClr val="007137"/>
                </a:solidFill>
                <a:latin typeface="Arial" panose="020B0604020202020204" pitchFamily="34" charset="0"/>
                <a:cs typeface="Arial" panose="020B0604020202020204" pitchFamily="34" charset="0"/>
              </a:rPr>
              <a:t>terres</a:t>
            </a:r>
            <a:br>
              <a:rPr lang="en-GB" sz="1800" b="1" dirty="0">
                <a:solidFill>
                  <a:srgbClr val="007137"/>
                </a:solidFill>
                <a:latin typeface="Arial" panose="020B0604020202020204" pitchFamily="34" charset="0"/>
                <a:cs typeface="Arial" panose="020B0604020202020204" pitchFamily="34" charset="0"/>
              </a:rPr>
            </a:br>
            <a:r>
              <a:rPr lang="en-GB" sz="1800" b="1" dirty="0">
                <a:solidFill>
                  <a:srgbClr val="007137"/>
                </a:solidFill>
                <a:latin typeface="Arial" panose="020B0604020202020204" pitchFamily="34" charset="0"/>
                <a:cs typeface="Arial" panose="020B0604020202020204" pitchFamily="34" charset="0"/>
              </a:rPr>
              <a:t>(1/3)</a:t>
            </a:r>
            <a:endParaRPr lang="en-GB" dirty="0">
              <a:solidFill>
                <a:srgbClr val="007137"/>
              </a:solidFill>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E02C3ECF-5D06-A0C1-EC3E-A52432C0F696}"/>
              </a:ext>
            </a:extLst>
          </p:cNvPr>
          <p:cNvSpPr txBox="1"/>
          <p:nvPr/>
        </p:nvSpPr>
        <p:spPr>
          <a:xfrm>
            <a:off x="5689434" y="2515217"/>
            <a:ext cx="1825418" cy="646331"/>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Les oceans</a:t>
            </a:r>
            <a:br>
              <a:rPr lang="en-GB" b="1" dirty="0">
                <a:solidFill>
                  <a:srgbClr val="007137"/>
                </a:solidFill>
                <a:latin typeface="Arial" panose="020B0604020202020204" pitchFamily="34" charset="0"/>
                <a:cs typeface="Arial" panose="020B0604020202020204" pitchFamily="34" charset="0"/>
              </a:rPr>
            </a:br>
            <a:r>
              <a:rPr lang="en-GB" sz="1800" b="1" dirty="0">
                <a:solidFill>
                  <a:srgbClr val="007137"/>
                </a:solidFill>
                <a:latin typeface="Arial" panose="020B0604020202020204" pitchFamily="34" charset="0"/>
                <a:cs typeface="Arial" panose="020B0604020202020204" pitchFamily="34" charset="0"/>
              </a:rPr>
              <a:t>(2/3)</a:t>
            </a:r>
            <a:endParaRPr lang="en-GB" dirty="0">
              <a:solidFill>
                <a:srgbClr val="00713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5814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3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8536B24-B98F-74C6-7B05-931FEE42AC41}"/>
              </a:ext>
            </a:extLst>
          </p:cNvPr>
          <p:cNvSpPr/>
          <p:nvPr/>
        </p:nvSpPr>
        <p:spPr>
          <a:xfrm>
            <a:off x="0" y="1943100"/>
            <a:ext cx="12192000" cy="4914900"/>
          </a:xfrm>
          <a:prstGeom prst="rect">
            <a:avLst/>
          </a:prstGeom>
          <a:solidFill>
            <a:srgbClr val="9C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Picture 2">
            <a:extLst>
              <a:ext uri="{FF2B5EF4-FFF2-40B4-BE49-F238E27FC236}">
                <a16:creationId xmlns:a16="http://schemas.microsoft.com/office/drawing/2014/main" id="{BF157537-9811-F5C9-860F-198825822797}"/>
              </a:ext>
            </a:extLst>
          </p:cNvPr>
          <p:cNvPicPr>
            <a:picLocks noChangeAspect="1"/>
          </p:cNvPicPr>
          <p:nvPr/>
        </p:nvPicPr>
        <p:blipFill rotWithShape="1">
          <a:blip r:embed="rId3">
            <a:extLst>
              <a:ext uri="{28A0092B-C50C-407E-A947-70E740481C1C}">
                <a14:useLocalDpi xmlns:a14="http://schemas.microsoft.com/office/drawing/2010/main" val="0"/>
              </a:ext>
            </a:extLst>
          </a:blip>
          <a:srcRect l="451" t="10087"/>
          <a:stretch/>
        </p:blipFill>
        <p:spPr bwMode="auto">
          <a:xfrm>
            <a:off x="3108502" y="2357893"/>
            <a:ext cx="8848525" cy="450010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A476498E-D0DF-1D6F-8F52-835D48A11C79}"/>
              </a:ext>
            </a:extLst>
          </p:cNvPr>
          <p:cNvSpPr txBox="1">
            <a:spLocks/>
          </p:cNvSpPr>
          <p:nvPr/>
        </p:nvSpPr>
        <p:spPr>
          <a:xfrm>
            <a:off x="488965" y="1092900"/>
            <a:ext cx="7965579" cy="765083"/>
          </a:xfrm>
          <a:prstGeom prst="rect">
            <a:avLst/>
          </a:prstGeom>
        </p:spPr>
        <p:txBody>
          <a:bodyPr>
            <a:normAutofit/>
          </a:bodyPr>
          <a:lstStyle>
            <a:lvl1pPr algn="l" defTabSz="914400" rtl="0" eaLnBrk="1" latinLnBrk="0" hangingPunct="1">
              <a:lnSpc>
                <a:spcPct val="90000"/>
              </a:lnSpc>
              <a:spcBef>
                <a:spcPct val="0"/>
              </a:spcBef>
              <a:buNone/>
              <a:defRPr sz="3500" b="1" kern="1200">
                <a:solidFill>
                  <a:schemeClr val="accent1"/>
                </a:solidFill>
                <a:latin typeface="Arial" panose="020B0604020202020204" pitchFamily="34" charset="0"/>
                <a:ea typeface="+mj-ea"/>
                <a:cs typeface="Arial" panose="020B0604020202020204" pitchFamily="34" charset="0"/>
              </a:defRPr>
            </a:lvl1pPr>
          </a:lstStyle>
          <a:p>
            <a:pPr eaLnBrk="1" hangingPunct="1">
              <a:defRPr/>
            </a:pPr>
            <a:r>
              <a:rPr lang="fr-FR" altLang="fr-FR" sz="2200" b="1" dirty="0">
                <a:solidFill>
                  <a:srgbClr val="007137"/>
                </a:solidFill>
                <a:ea typeface="+mj-ea"/>
                <a:cs typeface="Arial" panose="020B0604020202020204" pitchFamily="34" charset="0"/>
              </a:rPr>
              <a:t>Et sur quelle proportion de ces terres le sol est-il couvert?</a:t>
            </a:r>
          </a:p>
          <a:p>
            <a:pPr eaLnBrk="1" hangingPunct="1">
              <a:defRPr/>
            </a:pPr>
            <a:r>
              <a:rPr lang="fr-FR" altLang="fr-FR" sz="2200" b="1" dirty="0">
                <a:solidFill>
                  <a:srgbClr val="007137"/>
                </a:solidFill>
                <a:ea typeface="+mj-ea"/>
                <a:cs typeface="Arial" panose="020B0604020202020204" pitchFamily="34" charset="0"/>
              </a:rPr>
              <a:t>Par exemple, glaciers, lacs, villes et villages</a:t>
            </a:r>
            <a:endParaRPr lang="fr-BE" altLang="fr-FR" sz="2200" b="1" dirty="0">
              <a:solidFill>
                <a:srgbClr val="007137"/>
              </a:solidFill>
              <a:ea typeface="+mj-ea"/>
              <a:cs typeface="Arial" panose="020B0604020202020204" pitchFamily="34" charset="0"/>
            </a:endParaRPr>
          </a:p>
        </p:txBody>
      </p:sp>
      <p:sp>
        <p:nvSpPr>
          <p:cNvPr id="15" name="TextBox 14">
            <a:extLst>
              <a:ext uri="{FF2B5EF4-FFF2-40B4-BE49-F238E27FC236}">
                <a16:creationId xmlns:a16="http://schemas.microsoft.com/office/drawing/2014/main" id="{063B67A4-47A1-A72A-3850-E0257591D356}"/>
              </a:ext>
            </a:extLst>
          </p:cNvPr>
          <p:cNvSpPr txBox="1"/>
          <p:nvPr/>
        </p:nvSpPr>
        <p:spPr>
          <a:xfrm>
            <a:off x="1237479" y="2532746"/>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10%</a:t>
            </a:r>
          </a:p>
        </p:txBody>
      </p:sp>
      <p:sp>
        <p:nvSpPr>
          <p:cNvPr id="16" name="TextBox 15">
            <a:extLst>
              <a:ext uri="{FF2B5EF4-FFF2-40B4-BE49-F238E27FC236}">
                <a16:creationId xmlns:a16="http://schemas.microsoft.com/office/drawing/2014/main" id="{CD128110-BC86-0C82-5FCD-0543ACDEAFEE}"/>
              </a:ext>
            </a:extLst>
          </p:cNvPr>
          <p:cNvSpPr txBox="1"/>
          <p:nvPr/>
        </p:nvSpPr>
        <p:spPr>
          <a:xfrm>
            <a:off x="1237478" y="387452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15%</a:t>
            </a:r>
          </a:p>
        </p:txBody>
      </p:sp>
      <p:sp>
        <p:nvSpPr>
          <p:cNvPr id="17" name="TextBox 16">
            <a:extLst>
              <a:ext uri="{FF2B5EF4-FFF2-40B4-BE49-F238E27FC236}">
                <a16:creationId xmlns:a16="http://schemas.microsoft.com/office/drawing/2014/main" id="{077614B7-641C-D47F-EE13-3E464EAC9105}"/>
              </a:ext>
            </a:extLst>
          </p:cNvPr>
          <p:cNvSpPr txBox="1"/>
          <p:nvPr/>
        </p:nvSpPr>
        <p:spPr>
          <a:xfrm>
            <a:off x="1237478" y="5250830"/>
            <a:ext cx="1640593" cy="923330"/>
          </a:xfrm>
          <a:prstGeom prst="rect">
            <a:avLst/>
          </a:prstGeom>
          <a:noFill/>
        </p:spPr>
        <p:txBody>
          <a:bodyPr wrap="square">
            <a:spAutoFit/>
          </a:bodyPr>
          <a:lstStyle/>
          <a:p>
            <a:r>
              <a:rPr lang="en-GB" sz="5400" b="1" dirty="0">
                <a:solidFill>
                  <a:schemeClr val="bg1"/>
                </a:solidFill>
                <a:latin typeface="Arial" panose="020B0604020202020204" pitchFamily="34" charset="0"/>
                <a:cs typeface="Arial" panose="020B0604020202020204" pitchFamily="34" charset="0"/>
              </a:rPr>
              <a:t>19%</a:t>
            </a:r>
          </a:p>
        </p:txBody>
      </p:sp>
      <p:sp>
        <p:nvSpPr>
          <p:cNvPr id="18" name="TextBox 17">
            <a:extLst>
              <a:ext uri="{FF2B5EF4-FFF2-40B4-BE49-F238E27FC236}">
                <a16:creationId xmlns:a16="http://schemas.microsoft.com/office/drawing/2014/main" id="{5D769E20-A52B-C716-D009-D8EAC2F00737}"/>
              </a:ext>
            </a:extLst>
          </p:cNvPr>
          <p:cNvSpPr txBox="1"/>
          <p:nvPr/>
        </p:nvSpPr>
        <p:spPr>
          <a:xfrm>
            <a:off x="583785" y="2994411"/>
            <a:ext cx="2524719" cy="369332"/>
          </a:xfrm>
          <a:prstGeom prst="rect">
            <a:avLst/>
          </a:prstGeom>
          <a:noFill/>
        </p:spPr>
        <p:txBody>
          <a:bodyPr wrap="square">
            <a:spAutoFit/>
          </a:bodyPr>
          <a:lstStyle/>
          <a:p>
            <a:r>
              <a:rPr lang="en-GB" sz="1800" b="1" dirty="0">
                <a:solidFill>
                  <a:srgbClr val="007137"/>
                </a:solidFill>
                <a:latin typeface="Arial" panose="020B0604020202020204" pitchFamily="34" charset="0"/>
                <a:cs typeface="Arial" panose="020B0604020202020204" pitchFamily="34" charset="0"/>
              </a:rPr>
              <a:t>A.</a:t>
            </a:r>
            <a:endParaRPr lang="en-GB" dirty="0">
              <a:solidFill>
                <a:srgbClr val="007137"/>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00AA1E0-FCEA-9CA5-2125-024A3BD561CE}"/>
              </a:ext>
            </a:extLst>
          </p:cNvPr>
          <p:cNvSpPr txBox="1"/>
          <p:nvPr/>
        </p:nvSpPr>
        <p:spPr>
          <a:xfrm>
            <a:off x="583785" y="4311380"/>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B</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883124C6-69C6-A296-8D30-507AA93A1D96}"/>
              </a:ext>
            </a:extLst>
          </p:cNvPr>
          <p:cNvSpPr txBox="1"/>
          <p:nvPr/>
        </p:nvSpPr>
        <p:spPr>
          <a:xfrm>
            <a:off x="583785" y="5668113"/>
            <a:ext cx="2524719" cy="369332"/>
          </a:xfrm>
          <a:prstGeom prst="rect">
            <a:avLst/>
          </a:prstGeom>
          <a:noFill/>
        </p:spPr>
        <p:txBody>
          <a:bodyPr wrap="square">
            <a:spAutoFit/>
          </a:bodyPr>
          <a:lstStyle/>
          <a:p>
            <a:r>
              <a:rPr lang="en-GB" b="1" dirty="0">
                <a:solidFill>
                  <a:srgbClr val="007137"/>
                </a:solidFill>
                <a:latin typeface="Arial" panose="020B0604020202020204" pitchFamily="34" charset="0"/>
                <a:cs typeface="Arial" panose="020B0604020202020204" pitchFamily="34" charset="0"/>
              </a:rPr>
              <a:t>C</a:t>
            </a:r>
            <a:r>
              <a:rPr lang="en-GB" sz="1800" b="1" dirty="0">
                <a:solidFill>
                  <a:srgbClr val="007137"/>
                </a:solidFill>
                <a:latin typeface="Arial" panose="020B0604020202020204" pitchFamily="34" charset="0"/>
                <a:cs typeface="Arial" panose="020B0604020202020204" pitchFamily="34" charset="0"/>
              </a:rPr>
              <a:t>.</a:t>
            </a:r>
            <a:endParaRPr lang="en-GB" dirty="0">
              <a:solidFill>
                <a:srgbClr val="007137"/>
              </a:solidFill>
              <a:latin typeface="Arial" panose="020B0604020202020204" pitchFamily="34" charset="0"/>
              <a:cs typeface="Arial" panose="020B0604020202020204" pitchFamily="34" charset="0"/>
            </a:endParaRPr>
          </a:p>
        </p:txBody>
      </p:sp>
      <p:pic>
        <p:nvPicPr>
          <p:cNvPr id="28" name="Graphic 27">
            <a:extLst>
              <a:ext uri="{FF2B5EF4-FFF2-40B4-BE49-F238E27FC236}">
                <a16:creationId xmlns:a16="http://schemas.microsoft.com/office/drawing/2014/main" id="{596C1DAC-DF74-068C-7B52-A629BD578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87631" y="4006069"/>
            <a:ext cx="732949" cy="690149"/>
          </a:xfrm>
          <a:prstGeom prst="rect">
            <a:avLst/>
          </a:prstGeom>
        </p:spPr>
      </p:pic>
    </p:spTree>
    <p:extLst>
      <p:ext uri="{BB962C8B-B14F-4D97-AF65-F5344CB8AC3E}">
        <p14:creationId xmlns:p14="http://schemas.microsoft.com/office/powerpoint/2010/main" val="593441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Horizon Missions">
      <a:dk1>
        <a:srgbClr val="2C2C2C"/>
      </a:dk1>
      <a:lt1>
        <a:srgbClr val="FFFFFF"/>
      </a:lt1>
      <a:dk2>
        <a:srgbClr val="B0D10E"/>
      </a:dk2>
      <a:lt2>
        <a:srgbClr val="FFFFFF"/>
      </a:lt2>
      <a:accent1>
        <a:srgbClr val="003399"/>
      </a:accent1>
      <a:accent2>
        <a:srgbClr val="006889"/>
      </a:accent2>
      <a:accent3>
        <a:srgbClr val="A2D5D0"/>
      </a:accent3>
      <a:accent4>
        <a:srgbClr val="9BD4F0"/>
      </a:accent4>
      <a:accent5>
        <a:srgbClr val="CD6F15"/>
      </a:accent5>
      <a:accent6>
        <a:srgbClr val="CB5184"/>
      </a:accent6>
      <a:hlink>
        <a:srgbClr val="003399"/>
      </a:hlink>
      <a:folHlink>
        <a:srgbClr val="B0D10E"/>
      </a:folHlink>
    </a:clrScheme>
    <a:fontScheme name="EIC 2021">
      <a:majorFont>
        <a:latin typeface="Segoe UI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55B48FF0CC296458A06F45EF4467227" ma:contentTypeVersion="9" ma:contentTypeDescription="Create a new document." ma:contentTypeScope="" ma:versionID="fd652d158979419c6afca764b308a818">
  <xsd:schema xmlns:xsd="http://www.w3.org/2001/XMLSchema" xmlns:xs="http://www.w3.org/2001/XMLSchema" xmlns:p="http://schemas.microsoft.com/office/2006/metadata/properties" xmlns:ns2="d5375bd6-41ca-4bd6-bd15-cc491fe67d56" targetNamespace="http://schemas.microsoft.com/office/2006/metadata/properties" ma:root="true" ma:fieldsID="c29809842510b85e22e606f01590577e" ns2:_="">
    <xsd:import namespace="d5375bd6-41ca-4bd6-bd15-cc491fe67d5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375bd6-41ca-4bd6-bd15-cc491fe67d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23F109-8024-4BFD-ADDA-A64E57D2C1A7}">
  <ds:schemaRefs>
    <ds:schemaRef ds:uri="http://schemas.microsoft.com/sharepoint/v3/contenttype/forms"/>
  </ds:schemaRefs>
</ds:datastoreItem>
</file>

<file path=customXml/itemProps2.xml><?xml version="1.0" encoding="utf-8"?>
<ds:datastoreItem xmlns:ds="http://schemas.openxmlformats.org/officeDocument/2006/customXml" ds:itemID="{B487768B-1839-4840-BC60-DC17A27A860A}">
  <ds:schemaRefs>
    <ds:schemaRef ds:uri="http://schemas.microsoft.com/office/2006/metadata/properties"/>
    <ds:schemaRef ds:uri="http://purl.org/dc/elements/1.1/"/>
    <ds:schemaRef ds:uri="d5375bd6-41ca-4bd6-bd15-cc491fe67d56"/>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6E33CBAB-490C-426C-9843-62D8A9524F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375bd6-41ca-4bd6-bd15-cc491fe67d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9119</TotalTime>
  <Words>1894</Words>
  <Application>Microsoft Office PowerPoint</Application>
  <PresentationFormat>Widescreen</PresentationFormat>
  <Paragraphs>263</Paragraphs>
  <Slides>29</Slides>
  <Notes>27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MS PGothic</vt:lpstr>
      <vt:lpstr>Arial</vt:lpstr>
      <vt:lpstr>Calibri</vt:lpstr>
      <vt:lpstr>Myriad Pro</vt:lpstr>
      <vt:lpstr>Segoe UI</vt:lpstr>
      <vt:lpstr>Segoe UI Semibold</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VANBELLINGHEN Sandra (RTD)</dc:creator>
  <cp:lastModifiedBy>Gemma Range</cp:lastModifiedBy>
  <cp:revision>445</cp:revision>
  <dcterms:created xsi:type="dcterms:W3CDTF">2021-02-15T13:59:07Z</dcterms:created>
  <dcterms:modified xsi:type="dcterms:W3CDTF">2024-06-18T15:41:54Z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0x010100355B48FF0CC296458A06F45EF4467227</vt:lpwstr>
  </property>
  <property fmtid="{D5CDD505-2E9C-101B-9397-08002B2CF9AE}" pid="3" name="MSIP_Label_6bd9ddd1-4d20-43f6-abfa-fc3c07406f94_Enabled">
    <vt:lpwstr>true</vt:lpwstr>
  </property>
  <property fmtid="{D5CDD505-2E9C-101B-9397-08002B2CF9AE}" pid="4" name="MSIP_Label_6bd9ddd1-4d20-43f6-abfa-fc3c07406f94_SetDate">
    <vt:lpwstr>2021-11-26T10:49:27Z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1e97387b-a15c-44c2-b1d0-c3aec2a20f8a</vt:lpwstr>
  </property>
  <property fmtid="{D5CDD505-2E9C-101B-9397-08002B2CF9AE}" pid="9" name="MSIP_Label_6bd9ddd1-4d20-43f6-abfa-fc3c07406f94_ContentBits">
    <vt:lpwstr>0</vt:lpwstr>
  </property>
</Properties>
</file>