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4"/>
  </p:notesMasterIdLst>
  <p:sldIdLst>
    <p:sldId id="369" r:id="rId5"/>
    <p:sldId id="328" r:id="rId6"/>
    <p:sldId id="360" r:id="rId7"/>
    <p:sldId id="438" r:id="rId8"/>
    <p:sldId id="256" r:id="rId9"/>
    <p:sldId id="440" r:id="rId10"/>
    <p:sldId id="479" r:id="rId11"/>
    <p:sldId id="478" r:id="rId12"/>
    <p:sldId id="441" r:id="rId13"/>
    <p:sldId id="484" r:id="rId14"/>
    <p:sldId id="485" r:id="rId15"/>
    <p:sldId id="486" r:id="rId16"/>
    <p:sldId id="487" r:id="rId17"/>
    <p:sldId id="488" r:id="rId18"/>
    <p:sldId id="489" r:id="rId19"/>
    <p:sldId id="490" r:id="rId20"/>
    <p:sldId id="491" r:id="rId21"/>
    <p:sldId id="492" r:id="rId22"/>
    <p:sldId id="493" r:id="rId23"/>
    <p:sldId id="494" r:id="rId24"/>
    <p:sldId id="445" r:id="rId25"/>
    <p:sldId id="467" r:id="rId26"/>
    <p:sldId id="477" r:id="rId27"/>
    <p:sldId id="464" r:id="rId28"/>
    <p:sldId id="465" r:id="rId29"/>
    <p:sldId id="495" r:id="rId30"/>
    <p:sldId id="330" r:id="rId31"/>
    <p:sldId id="496" r:id="rId32"/>
    <p:sldId id="49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0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137"/>
    <a:srgbClr val="CD6F15"/>
    <a:srgbClr val="F5F5F4"/>
    <a:srgbClr val="E53E38"/>
    <a:srgbClr val="003399"/>
    <a:srgbClr val="E2E2E2"/>
    <a:srgbClr val="2C2C2C"/>
    <a:srgbClr val="E3E3E3"/>
    <a:srgbClr val="DCDADD"/>
    <a:srgbClr val="B0D1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1050" autoAdjust="0"/>
  </p:normalViewPr>
  <p:slideViewPr>
    <p:cSldViewPr snapToGrid="0" showGuides="1">
      <p:cViewPr varScale="1">
        <p:scale>
          <a:sx n="60" d="100"/>
          <a:sy n="60" d="100"/>
        </p:scale>
        <p:origin x="908" y="44"/>
      </p:cViewPr>
      <p:guideLst>
        <p:guide orient="horz" pos="2160"/>
        <p:guide pos="302"/>
      </p:guideLst>
    </p:cSldViewPr>
  </p:slideViewPr>
  <p:notesTextViewPr>
    <p:cViewPr>
      <p:scale>
        <a:sx n="1" d="1"/>
        <a:sy n="1" d="1"/>
      </p:scale>
      <p:origin x="0" y="0"/>
    </p:cViewPr>
  </p:notesTextViewPr>
  <p:notesViewPr>
    <p:cSldViewPr snapToGrid="0">
      <p:cViewPr varScale="1">
        <p:scale>
          <a:sx n="49" d="100"/>
          <a:sy n="49" d="100"/>
        </p:scale>
        <p:origin x="2660"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2F8A36-69DA-4629-80F6-A4C94F975EB8}" type="datetimeFigureOut">
              <a:rPr lang="fr-BE" smtClean="0"/>
              <a:t>18-06-24</a:t>
            </a:fld>
            <a:endParaRPr lang="fr-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EE1ACB-28A1-4BA0-BCA1-E28068BAD17D}" type="slidenum">
              <a:rPr lang="fr-BE" smtClean="0"/>
              <a:t>‹#›</a:t>
            </a:fld>
            <a:endParaRPr lang="fr-BE"/>
          </a:p>
        </p:txBody>
      </p:sp>
    </p:spTree>
    <p:extLst>
      <p:ext uri="{BB962C8B-B14F-4D97-AF65-F5344CB8AC3E}">
        <p14:creationId xmlns:p14="http://schemas.microsoft.com/office/powerpoint/2010/main" val="477110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8EE1ACB-28A1-4BA0-BCA1-E28068BAD17D}" type="slidenum">
              <a:rPr lang="fr-BE" smtClean="0"/>
              <a:t>1</a:t>
            </a:fld>
            <a:endParaRPr lang="fr-BE"/>
          </a:p>
        </p:txBody>
      </p:sp>
    </p:spTree>
    <p:extLst>
      <p:ext uri="{BB962C8B-B14F-4D97-AF65-F5344CB8AC3E}">
        <p14:creationId xmlns:p14="http://schemas.microsoft.com/office/powerpoint/2010/main" val="24856500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11</a:t>
            </a:fld>
            <a:endParaRPr lang="fr-BE"/>
          </a:p>
        </p:txBody>
      </p:sp>
      <p:sp>
        <p:nvSpPr>
          <p:cNvPr id="5" name="Notes Placeholder 4"/>
          <p:cNvSpPr>
            <a:spLocks noGrp="1"/>
          </p:cNvSpPr>
          <p:nvPr>
            <p:ph type="body" sz="quarter" idx="11"/>
          </p:nvPr>
        </p:nvSpPr>
        <p:spPr/>
        <p:txBody>
          <a:bodyPr/>
          <a:lstStyle/>
          <a:p>
            <a:pPr eaLnBrk="1" hangingPunct="1">
              <a:spcBef>
                <a:spcPct val="0"/>
              </a:spcBef>
            </a:pPr>
            <a:r>
              <a:rPr lang="it-IT" altLang="fr-FR" b="1" dirty="0">
                <a:solidFill>
                  <a:srgbClr val="000000"/>
                </a:solidFill>
              </a:rPr>
              <a:t>15% too cold</a:t>
            </a:r>
          </a:p>
          <a:p>
            <a:pPr eaLnBrk="1" hangingPunct="1">
              <a:spcBef>
                <a:spcPct val="0"/>
              </a:spcBef>
            </a:pPr>
            <a:endParaRPr lang="it-IT" altLang="fr-FR" b="1" dirty="0">
              <a:solidFill>
                <a:srgbClr val="000000"/>
              </a:solidFill>
            </a:endParaRPr>
          </a:p>
          <a:p>
            <a:pPr eaLnBrk="1" hangingPunct="1">
              <a:spcBef>
                <a:spcPct val="0"/>
              </a:spcBef>
            </a:pPr>
            <a:r>
              <a:rPr lang="it-IT" altLang="fr-FR" b="1" dirty="0">
                <a:solidFill>
                  <a:srgbClr val="000000"/>
                </a:solidFill>
              </a:rPr>
              <a:t>Have you heard of permafrost? – this is soil that is always frozen.</a:t>
            </a:r>
            <a:endParaRPr lang="en-US" altLang="fr-FR" dirty="0">
              <a:solidFill>
                <a:srgbClr val="000000"/>
              </a:solidFill>
            </a:endParaRPr>
          </a:p>
          <a:p>
            <a:pPr eaLnBrk="1" hangingPunct="1">
              <a:spcBef>
                <a:spcPct val="0"/>
              </a:spcBef>
            </a:pPr>
            <a:endParaRPr lang="en-US" altLang="fr-FR" dirty="0">
              <a:solidFill>
                <a:srgbClr val="000000"/>
              </a:solidFill>
            </a:endParaRPr>
          </a:p>
          <a:p>
            <a:pPr eaLnBrk="1" hangingPunct="1">
              <a:spcBef>
                <a:spcPct val="0"/>
              </a:spcBef>
            </a:pPr>
            <a:r>
              <a:rPr lang="it-IT" altLang="fr-FR" b="1" dirty="0">
                <a:solidFill>
                  <a:srgbClr val="000000"/>
                </a:solidFill>
              </a:rPr>
              <a:t>The orange colour denotes where the average annual temperature is 0</a:t>
            </a:r>
            <a:r>
              <a:rPr lang="it-IT" altLang="fr-FR" b="1" baseline="30000" dirty="0">
                <a:solidFill>
                  <a:srgbClr val="000000"/>
                </a:solidFill>
              </a:rPr>
              <a:t>o</a:t>
            </a:r>
            <a:r>
              <a:rPr lang="it-IT" altLang="fr-FR" b="1" dirty="0">
                <a:solidFill>
                  <a:srgbClr val="000000"/>
                </a:solidFill>
              </a:rPr>
              <a:t>C.</a:t>
            </a:r>
          </a:p>
          <a:p>
            <a:pPr eaLnBrk="1" hangingPunct="1">
              <a:spcBef>
                <a:spcPct val="0"/>
              </a:spcBef>
            </a:pPr>
            <a:r>
              <a:rPr lang="it-IT" altLang="fr-FR" b="1" dirty="0">
                <a:solidFill>
                  <a:srgbClr val="000000"/>
                </a:solidFill>
              </a:rPr>
              <a:t>Too cold for crops. This corresponds to the cold tundra regions.</a:t>
            </a:r>
          </a:p>
          <a:p>
            <a:pPr eaLnBrk="1" hangingPunct="1">
              <a:spcBef>
                <a:spcPct val="0"/>
              </a:spcBef>
            </a:pPr>
            <a:r>
              <a:rPr lang="it-IT" altLang="fr-FR" b="1" dirty="0">
                <a:solidFill>
                  <a:srgbClr val="000000"/>
                </a:solidFill>
              </a:rPr>
              <a:t>The black colour is the area excluded by the previous questions.</a:t>
            </a:r>
            <a:endParaRPr lang="it-IT" altLang="fr-FR" sz="4800" b="1" dirty="0">
              <a:solidFill>
                <a:srgbClr val="000000"/>
              </a:solidFill>
            </a:endParaRPr>
          </a:p>
          <a:p>
            <a:pPr eaLnBrk="1" hangingPunct="1">
              <a:spcBef>
                <a:spcPct val="0"/>
              </a:spcBef>
            </a:pPr>
            <a:endParaRPr lang="en-IE" altLang="fr-FR" dirty="0"/>
          </a:p>
          <a:p>
            <a:pPr eaLnBrk="1" hangingPunct="1">
              <a:spcBef>
                <a:spcPct val="0"/>
              </a:spcBef>
            </a:pPr>
            <a:endParaRPr lang="en-IE" altLang="fr-FR" dirty="0"/>
          </a:p>
          <a:p>
            <a:pPr eaLnBrk="1" hangingPunct="1">
              <a:spcBef>
                <a:spcPct val="0"/>
              </a:spcBef>
            </a:pPr>
            <a:r>
              <a:rPr lang="en-US" altLang="fr-FR" b="1" dirty="0">
                <a:latin typeface="Verdana" panose="020B0604030504040204" pitchFamily="34" charset="0"/>
              </a:rPr>
              <a:t>…we need to cut 15%, which is about 1/8</a:t>
            </a:r>
            <a:r>
              <a:rPr lang="en-US" altLang="fr-FR" b="1" baseline="30000" dirty="0">
                <a:latin typeface="Verdana" panose="020B0604030504040204" pitchFamily="34" charset="0"/>
              </a:rPr>
              <a:t>th</a:t>
            </a:r>
            <a:r>
              <a:rPr lang="en-US" altLang="fr-FR" b="1" dirty="0">
                <a:latin typeface="Verdana" panose="020B0604030504040204" pitchFamily="34" charset="0"/>
              </a:rPr>
              <a:t> of the apple</a:t>
            </a:r>
            <a:endParaRPr lang="fr-FR" altLang="fr-FR" b="1" dirty="0">
              <a:latin typeface="Verdana" panose="020B0604030504040204" pitchFamily="34" charset="0"/>
            </a:endParaRPr>
          </a:p>
          <a:p>
            <a:pPr eaLnBrk="1" hangingPunct="1"/>
            <a:endParaRPr lang="fr-FR" altLang="fr-FR" sz="1200" b="1" dirty="0">
              <a:latin typeface="Verdana" panose="020B0604030504040204" pitchFamily="34" charset="0"/>
            </a:endParaRPr>
          </a:p>
        </p:txBody>
      </p:sp>
    </p:spTree>
    <p:extLst>
      <p:ext uri="{BB962C8B-B14F-4D97-AF65-F5344CB8AC3E}">
        <p14:creationId xmlns:p14="http://schemas.microsoft.com/office/powerpoint/2010/main" val="12515653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12</a:t>
            </a:fld>
            <a:endParaRPr lang="fr-BE"/>
          </a:p>
        </p:txBody>
      </p:sp>
      <p:sp>
        <p:nvSpPr>
          <p:cNvPr id="5" name="Notes Placeholder 4"/>
          <p:cNvSpPr>
            <a:spLocks noGrp="1"/>
          </p:cNvSpPr>
          <p:nvPr>
            <p:ph type="body" sz="quarter" idx="11"/>
          </p:nvPr>
        </p:nvSpPr>
        <p:spPr/>
        <p:txBody>
          <a:bodyPr/>
          <a:lstStyle/>
          <a:p>
            <a:pPr eaLnBrk="1" hangingPunct="1">
              <a:spcBef>
                <a:spcPct val="0"/>
              </a:spcBef>
            </a:pPr>
            <a:r>
              <a:rPr lang="it-IT" altLang="fr-FR" b="1" dirty="0">
                <a:solidFill>
                  <a:srgbClr val="000000"/>
                </a:solidFill>
              </a:rPr>
              <a:t>2%</a:t>
            </a:r>
          </a:p>
          <a:p>
            <a:pPr eaLnBrk="1" hangingPunct="1">
              <a:spcBef>
                <a:spcPct val="0"/>
              </a:spcBef>
            </a:pPr>
            <a:endParaRPr lang="it-IT" altLang="fr-FR" b="1" dirty="0">
              <a:solidFill>
                <a:srgbClr val="000000"/>
              </a:solidFill>
            </a:endParaRPr>
          </a:p>
          <a:p>
            <a:pPr eaLnBrk="1" hangingPunct="1">
              <a:spcBef>
                <a:spcPct val="0"/>
              </a:spcBef>
            </a:pPr>
            <a:r>
              <a:rPr lang="it-IT" altLang="fr-FR" b="1" dirty="0">
                <a:solidFill>
                  <a:srgbClr val="000000"/>
                </a:solidFill>
              </a:rPr>
              <a:t>While it can be too cold for plants – it can also be too hot!</a:t>
            </a:r>
            <a:endParaRPr lang="en-US" altLang="fr-FR" b="1" dirty="0">
              <a:solidFill>
                <a:srgbClr val="000000"/>
              </a:solidFill>
            </a:endParaRPr>
          </a:p>
          <a:p>
            <a:pPr eaLnBrk="1" hangingPunct="1">
              <a:spcBef>
                <a:spcPct val="0"/>
              </a:spcBef>
            </a:pPr>
            <a:endParaRPr lang="en-IE" altLang="fr-FR" dirty="0"/>
          </a:p>
          <a:p>
            <a:pPr eaLnBrk="1" hangingPunct="1">
              <a:spcBef>
                <a:spcPct val="0"/>
              </a:spcBef>
            </a:pPr>
            <a:r>
              <a:rPr lang="it-IT" altLang="fr-FR" b="1" dirty="0">
                <a:solidFill>
                  <a:srgbClr val="000000"/>
                </a:solidFill>
              </a:rPr>
              <a:t>The orange colour denotes where the average annual temperature is &gt; 28</a:t>
            </a:r>
            <a:r>
              <a:rPr lang="it-IT" altLang="fr-FR" b="1" baseline="30000" dirty="0">
                <a:solidFill>
                  <a:srgbClr val="000000"/>
                </a:solidFill>
              </a:rPr>
              <a:t>o</a:t>
            </a:r>
            <a:r>
              <a:rPr lang="it-IT" altLang="fr-FR" b="1" dirty="0">
                <a:solidFill>
                  <a:srgbClr val="000000"/>
                </a:solidFill>
              </a:rPr>
              <a:t>C.</a:t>
            </a:r>
          </a:p>
          <a:p>
            <a:pPr eaLnBrk="1" hangingPunct="1">
              <a:spcBef>
                <a:spcPct val="0"/>
              </a:spcBef>
            </a:pPr>
            <a:r>
              <a:rPr lang="it-IT" altLang="fr-FR" b="1" dirty="0">
                <a:solidFill>
                  <a:srgbClr val="000000"/>
                </a:solidFill>
              </a:rPr>
              <a:t>These are the hottest places on Earth – too hot to grow crops.</a:t>
            </a:r>
          </a:p>
          <a:p>
            <a:pPr eaLnBrk="1" hangingPunct="1">
              <a:spcBef>
                <a:spcPct val="0"/>
              </a:spcBef>
            </a:pPr>
            <a:r>
              <a:rPr lang="it-IT" altLang="fr-FR" b="1" dirty="0">
                <a:solidFill>
                  <a:srgbClr val="000000"/>
                </a:solidFill>
              </a:rPr>
              <a:t>The black colour is the area excluded by the previous questions.</a:t>
            </a:r>
          </a:p>
          <a:p>
            <a:pPr eaLnBrk="1" hangingPunct="1">
              <a:spcBef>
                <a:spcPct val="0"/>
              </a:spcBef>
            </a:pPr>
            <a:endParaRPr lang="it-IT" altLang="fr-FR" b="1" dirty="0">
              <a:solidFill>
                <a:srgbClr val="000000"/>
              </a:solidFill>
            </a:endParaRPr>
          </a:p>
          <a:p>
            <a:pPr eaLnBrk="1" hangingPunct="1">
              <a:spcBef>
                <a:spcPct val="0"/>
              </a:spcBef>
            </a:pPr>
            <a:r>
              <a:rPr lang="en-US" altLang="fr-FR" b="1" dirty="0">
                <a:latin typeface="Verdana" panose="020B0604030504040204" pitchFamily="34" charset="0"/>
              </a:rPr>
              <a:t>…we need to cut 2%, which is about 1/50</a:t>
            </a:r>
            <a:r>
              <a:rPr lang="en-US" altLang="fr-FR" b="1" baseline="30000" dirty="0">
                <a:latin typeface="Verdana" panose="020B0604030504040204" pitchFamily="34" charset="0"/>
              </a:rPr>
              <a:t>th</a:t>
            </a:r>
            <a:r>
              <a:rPr lang="en-US" altLang="fr-FR" b="1" dirty="0">
                <a:latin typeface="Verdana" panose="020B0604030504040204" pitchFamily="34" charset="0"/>
              </a:rPr>
              <a:t> or just a small sliver of the apple.</a:t>
            </a:r>
            <a:endParaRPr lang="fr-FR" altLang="fr-FR" b="1" dirty="0">
              <a:latin typeface="Verdana" panose="020B0604030504040204" pitchFamily="34" charset="0"/>
            </a:endParaRPr>
          </a:p>
          <a:p>
            <a:pPr eaLnBrk="1" hangingPunct="1">
              <a:spcBef>
                <a:spcPct val="0"/>
              </a:spcBef>
            </a:pPr>
            <a:endParaRPr lang="it-IT" altLang="fr-FR" b="1" dirty="0">
              <a:solidFill>
                <a:srgbClr val="000000"/>
              </a:solidFill>
            </a:endParaRPr>
          </a:p>
          <a:p>
            <a:pPr eaLnBrk="1" hangingPunct="1"/>
            <a:endParaRPr lang="fr-FR" altLang="fr-FR" sz="1200" b="1" dirty="0">
              <a:latin typeface="Verdana" panose="020B0604030504040204" pitchFamily="34" charset="0"/>
            </a:endParaRPr>
          </a:p>
        </p:txBody>
      </p:sp>
    </p:spTree>
    <p:extLst>
      <p:ext uri="{BB962C8B-B14F-4D97-AF65-F5344CB8AC3E}">
        <p14:creationId xmlns:p14="http://schemas.microsoft.com/office/powerpoint/2010/main" val="3111544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13</a:t>
            </a:fld>
            <a:endParaRPr lang="fr-BE"/>
          </a:p>
        </p:txBody>
      </p:sp>
      <p:sp>
        <p:nvSpPr>
          <p:cNvPr id="5" name="Notes Placeholder 4"/>
          <p:cNvSpPr>
            <a:spLocks noGrp="1"/>
          </p:cNvSpPr>
          <p:nvPr>
            <p:ph type="body" sz="quarter" idx="11"/>
          </p:nvPr>
        </p:nvSpPr>
        <p:spPr/>
        <p:txBody>
          <a:bodyPr/>
          <a:lstStyle/>
          <a:p>
            <a:pPr eaLnBrk="1" hangingPunct="1">
              <a:spcBef>
                <a:spcPct val="0"/>
              </a:spcBef>
            </a:pPr>
            <a:r>
              <a:rPr lang="it-IT" altLang="fr-FR" b="1" dirty="0">
                <a:solidFill>
                  <a:srgbClr val="000000"/>
                </a:solidFill>
              </a:rPr>
              <a:t>20%</a:t>
            </a:r>
          </a:p>
          <a:p>
            <a:pPr eaLnBrk="1" hangingPunct="1">
              <a:spcBef>
                <a:spcPct val="0"/>
              </a:spcBef>
            </a:pPr>
            <a:endParaRPr lang="it-IT" altLang="fr-FR" b="1" dirty="0">
              <a:solidFill>
                <a:srgbClr val="000000"/>
              </a:solidFill>
            </a:endParaRPr>
          </a:p>
          <a:p>
            <a:pPr eaLnBrk="1" hangingPunct="1">
              <a:spcBef>
                <a:spcPct val="0"/>
              </a:spcBef>
            </a:pPr>
            <a:r>
              <a:rPr lang="it-IT" altLang="fr-FR" b="1" dirty="0">
                <a:solidFill>
                  <a:srgbClr val="000000"/>
                </a:solidFill>
              </a:rPr>
              <a:t>Apart from soil, plants also need water – </a:t>
            </a:r>
          </a:p>
          <a:p>
            <a:pPr eaLnBrk="1" hangingPunct="1">
              <a:spcBef>
                <a:spcPct val="0"/>
              </a:spcBef>
            </a:pPr>
            <a:r>
              <a:rPr lang="it-IT" altLang="fr-FR" b="1" dirty="0">
                <a:solidFill>
                  <a:srgbClr val="000000"/>
                </a:solidFill>
              </a:rPr>
              <a:t>how much of the planet is desert?</a:t>
            </a:r>
            <a:endParaRPr lang="en-US" altLang="fr-FR" b="1" dirty="0">
              <a:solidFill>
                <a:srgbClr val="000000"/>
              </a:solidFill>
            </a:endParaRPr>
          </a:p>
          <a:p>
            <a:pPr eaLnBrk="1" hangingPunct="1">
              <a:spcBef>
                <a:spcPct val="0"/>
              </a:spcBef>
            </a:pPr>
            <a:endParaRPr lang="en-IE" altLang="fr-FR" dirty="0"/>
          </a:p>
          <a:p>
            <a:pPr eaLnBrk="1" hangingPunct="1">
              <a:spcBef>
                <a:spcPct val="0"/>
              </a:spcBef>
            </a:pPr>
            <a:endParaRPr lang="en-IE" altLang="fr-FR" dirty="0"/>
          </a:p>
          <a:p>
            <a:pPr eaLnBrk="1" hangingPunct="1">
              <a:spcBef>
                <a:spcPct val="0"/>
              </a:spcBef>
            </a:pPr>
            <a:r>
              <a:rPr lang="it-IT" altLang="fr-FR" b="1" dirty="0">
                <a:solidFill>
                  <a:srgbClr val="000000"/>
                </a:solidFill>
              </a:rPr>
              <a:t>The orange colour denotes where the average annual rainfall is &lt; 200 mm.</a:t>
            </a:r>
          </a:p>
          <a:p>
            <a:pPr eaLnBrk="1" hangingPunct="1">
              <a:spcBef>
                <a:spcPct val="0"/>
              </a:spcBef>
            </a:pPr>
            <a:r>
              <a:rPr lang="it-IT" altLang="fr-FR" b="1" dirty="0">
                <a:solidFill>
                  <a:srgbClr val="000000"/>
                </a:solidFill>
              </a:rPr>
              <a:t>These are deserts – too dry to grow crops without irrigation.</a:t>
            </a:r>
          </a:p>
          <a:p>
            <a:pPr eaLnBrk="1" hangingPunct="1">
              <a:spcBef>
                <a:spcPct val="0"/>
              </a:spcBef>
            </a:pPr>
            <a:r>
              <a:rPr lang="it-IT" altLang="fr-FR" b="1" dirty="0">
                <a:solidFill>
                  <a:srgbClr val="000000"/>
                </a:solidFill>
              </a:rPr>
              <a:t>The black colour is the area excluded by the previous questions.</a:t>
            </a:r>
          </a:p>
          <a:p>
            <a:pPr eaLnBrk="1" hangingPunct="1">
              <a:spcBef>
                <a:spcPct val="0"/>
              </a:spcBef>
            </a:pPr>
            <a:endParaRPr lang="it-IT" altLang="fr-FR" b="1" dirty="0">
              <a:solidFill>
                <a:srgbClr val="000000"/>
              </a:solidFill>
            </a:endParaRPr>
          </a:p>
          <a:p>
            <a:pPr eaLnBrk="1" hangingPunct="1">
              <a:spcBef>
                <a:spcPct val="0"/>
              </a:spcBef>
            </a:pPr>
            <a:r>
              <a:rPr lang="en-US" altLang="fr-FR" b="1" dirty="0">
                <a:latin typeface="Verdana" panose="020B0604030504040204" pitchFamily="34" charset="0"/>
              </a:rPr>
              <a:t>…we need to cut 20%, which is about 1/5</a:t>
            </a:r>
            <a:r>
              <a:rPr lang="en-US" altLang="fr-FR" b="1" baseline="30000" dirty="0">
                <a:latin typeface="Verdana" panose="020B0604030504040204" pitchFamily="34" charset="0"/>
              </a:rPr>
              <a:t>th</a:t>
            </a:r>
            <a:r>
              <a:rPr lang="en-US" altLang="fr-FR" b="1" dirty="0">
                <a:latin typeface="Verdana" panose="020B0604030504040204" pitchFamily="34" charset="0"/>
              </a:rPr>
              <a:t> – quite a large bite of our apple!</a:t>
            </a:r>
            <a:endParaRPr lang="fr-FR" altLang="fr-FR" b="1" dirty="0">
              <a:latin typeface="Verdana" panose="020B0604030504040204" pitchFamily="34" charset="0"/>
            </a:endParaRPr>
          </a:p>
          <a:p>
            <a:pPr eaLnBrk="1" hangingPunct="1">
              <a:spcBef>
                <a:spcPct val="0"/>
              </a:spcBef>
            </a:pPr>
            <a:endParaRPr lang="it-IT" altLang="fr-FR" b="1" dirty="0">
              <a:solidFill>
                <a:srgbClr val="000000"/>
              </a:solidFill>
            </a:endParaRPr>
          </a:p>
          <a:p>
            <a:pPr eaLnBrk="1" hangingPunct="1"/>
            <a:endParaRPr lang="fr-FR" altLang="fr-FR" sz="1200" b="1" dirty="0">
              <a:latin typeface="Verdana" panose="020B0604030504040204" pitchFamily="34" charset="0"/>
            </a:endParaRPr>
          </a:p>
        </p:txBody>
      </p:sp>
    </p:spTree>
    <p:extLst>
      <p:ext uri="{BB962C8B-B14F-4D97-AF65-F5344CB8AC3E}">
        <p14:creationId xmlns:p14="http://schemas.microsoft.com/office/powerpoint/2010/main" val="1024937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14</a:t>
            </a:fld>
            <a:endParaRPr lang="fr-BE"/>
          </a:p>
        </p:txBody>
      </p:sp>
      <p:sp>
        <p:nvSpPr>
          <p:cNvPr id="5" name="Notes Placeholder 4"/>
          <p:cNvSpPr>
            <a:spLocks noGrp="1"/>
          </p:cNvSpPr>
          <p:nvPr>
            <p:ph type="body" sz="quarter" idx="11"/>
          </p:nvPr>
        </p:nvSpPr>
        <p:spPr/>
        <p:txBody>
          <a:bodyPr/>
          <a:lstStyle/>
          <a:p>
            <a:pPr eaLnBrk="1" hangingPunct="1">
              <a:spcBef>
                <a:spcPct val="0"/>
              </a:spcBef>
            </a:pPr>
            <a:r>
              <a:rPr lang="it-IT" altLang="fr-FR" b="1" dirty="0">
                <a:solidFill>
                  <a:srgbClr val="000000"/>
                </a:solidFill>
              </a:rPr>
              <a:t>3%</a:t>
            </a:r>
          </a:p>
          <a:p>
            <a:pPr eaLnBrk="1" hangingPunct="1">
              <a:spcBef>
                <a:spcPct val="0"/>
              </a:spcBef>
            </a:pPr>
            <a:r>
              <a:rPr lang="it-IT" altLang="fr-FR" b="1" dirty="0">
                <a:solidFill>
                  <a:srgbClr val="000000"/>
                </a:solidFill>
              </a:rPr>
              <a:t>Plants cannot grow if the soil has too much sodium, lime, gypsum, silica......</a:t>
            </a:r>
            <a:endParaRPr lang="en-US" altLang="fr-FR" b="1" dirty="0">
              <a:solidFill>
                <a:srgbClr val="000000"/>
              </a:solidFill>
            </a:endParaRPr>
          </a:p>
          <a:p>
            <a:pPr eaLnBrk="1" hangingPunct="1">
              <a:spcBef>
                <a:spcPct val="0"/>
              </a:spcBef>
            </a:pPr>
            <a:endParaRPr lang="en-IE" altLang="fr-FR" dirty="0"/>
          </a:p>
          <a:p>
            <a:pPr eaLnBrk="1" hangingPunct="1">
              <a:spcBef>
                <a:spcPct val="0"/>
              </a:spcBef>
            </a:pPr>
            <a:endParaRPr lang="en-IE" altLang="fr-FR" dirty="0"/>
          </a:p>
          <a:p>
            <a:pPr eaLnBrk="1" hangingPunct="1">
              <a:spcBef>
                <a:spcPct val="0"/>
              </a:spcBef>
            </a:pPr>
            <a:r>
              <a:rPr lang="it-IT" altLang="fr-FR" b="1" dirty="0">
                <a:solidFill>
                  <a:srgbClr val="000000"/>
                </a:solidFill>
              </a:rPr>
              <a:t>The orange colour indicates areas where the presence of salts and other componds resricts crop growth.</a:t>
            </a:r>
          </a:p>
          <a:p>
            <a:pPr eaLnBrk="1" hangingPunct="1">
              <a:spcBef>
                <a:spcPct val="0"/>
              </a:spcBef>
            </a:pPr>
            <a:r>
              <a:rPr lang="it-IT" altLang="fr-FR" b="1" dirty="0">
                <a:solidFill>
                  <a:srgbClr val="000000"/>
                </a:solidFill>
              </a:rPr>
              <a:t>However, some of these areas can be used for grazing and non-food products.</a:t>
            </a:r>
          </a:p>
          <a:p>
            <a:pPr eaLnBrk="1" hangingPunct="1">
              <a:spcBef>
                <a:spcPct val="0"/>
              </a:spcBef>
            </a:pPr>
            <a:r>
              <a:rPr lang="it-IT" altLang="fr-FR" b="1" dirty="0">
                <a:solidFill>
                  <a:srgbClr val="000000"/>
                </a:solidFill>
              </a:rPr>
              <a:t>The black colour is the area excluded by the previous questions.</a:t>
            </a:r>
          </a:p>
          <a:p>
            <a:pPr eaLnBrk="1" hangingPunct="1">
              <a:spcBef>
                <a:spcPct val="0"/>
              </a:spcBef>
            </a:pPr>
            <a:endParaRPr lang="it-IT" altLang="fr-FR" b="1" dirty="0">
              <a:solidFill>
                <a:srgbClr val="000000"/>
              </a:solidFill>
            </a:endParaRPr>
          </a:p>
          <a:p>
            <a:pPr eaLnBrk="1" hangingPunct="1">
              <a:spcBef>
                <a:spcPct val="0"/>
              </a:spcBef>
            </a:pPr>
            <a:r>
              <a:rPr lang="en-US" altLang="fr-FR" b="1" dirty="0">
                <a:latin typeface="Verdana" panose="020B0604030504040204" pitchFamily="34" charset="0"/>
              </a:rPr>
              <a:t>…we need to cut 3%, which is about 1/30</a:t>
            </a:r>
            <a:r>
              <a:rPr lang="en-US" altLang="fr-FR" b="1" baseline="30000" dirty="0">
                <a:latin typeface="Verdana" panose="020B0604030504040204" pitchFamily="34" charset="0"/>
              </a:rPr>
              <a:t>th</a:t>
            </a:r>
            <a:r>
              <a:rPr lang="en-US" altLang="fr-FR" b="1" dirty="0">
                <a:latin typeface="Verdana" panose="020B0604030504040204" pitchFamily="34" charset="0"/>
              </a:rPr>
              <a:t> – yet another small slice of our apple.</a:t>
            </a:r>
            <a:endParaRPr lang="it-IT" altLang="fr-FR" b="1" dirty="0">
              <a:solidFill>
                <a:srgbClr val="000000"/>
              </a:solidFill>
            </a:endParaRPr>
          </a:p>
          <a:p>
            <a:pPr eaLnBrk="1" hangingPunct="1"/>
            <a:endParaRPr lang="fr-FR" altLang="fr-FR" sz="1200" b="1" dirty="0">
              <a:latin typeface="Verdana" panose="020B0604030504040204" pitchFamily="34" charset="0"/>
            </a:endParaRPr>
          </a:p>
        </p:txBody>
      </p:sp>
    </p:spTree>
    <p:extLst>
      <p:ext uri="{BB962C8B-B14F-4D97-AF65-F5344CB8AC3E}">
        <p14:creationId xmlns:p14="http://schemas.microsoft.com/office/powerpoint/2010/main" val="9689222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15</a:t>
            </a:fld>
            <a:endParaRPr lang="fr-BE"/>
          </a:p>
        </p:txBody>
      </p:sp>
      <p:sp>
        <p:nvSpPr>
          <p:cNvPr id="5" name="Notes Placeholder 4"/>
          <p:cNvSpPr>
            <a:spLocks noGrp="1"/>
          </p:cNvSpPr>
          <p:nvPr>
            <p:ph type="body" sz="quarter" idx="11"/>
          </p:nvPr>
        </p:nvSpPr>
        <p:spPr/>
        <p:txBody>
          <a:bodyPr/>
          <a:lstStyle/>
          <a:p>
            <a:pPr eaLnBrk="1" hangingPunct="1">
              <a:spcBef>
                <a:spcPct val="0"/>
              </a:spcBef>
            </a:pPr>
            <a:r>
              <a:rPr lang="it-IT" altLang="fr-FR" b="1" dirty="0">
                <a:solidFill>
                  <a:srgbClr val="000000"/>
                </a:solidFill>
              </a:rPr>
              <a:t>3%</a:t>
            </a:r>
          </a:p>
          <a:p>
            <a:pPr eaLnBrk="1" hangingPunct="1">
              <a:spcBef>
                <a:spcPct val="0"/>
              </a:spcBef>
            </a:pPr>
            <a:r>
              <a:rPr lang="it-IT" altLang="fr-FR" b="1" dirty="0">
                <a:solidFill>
                  <a:srgbClr val="000000"/>
                </a:solidFill>
              </a:rPr>
              <a:t>Plants cannot grow if the soil has too much sodium, lime, gypsum, silica......</a:t>
            </a:r>
            <a:endParaRPr lang="en-US" altLang="fr-FR" b="1" dirty="0">
              <a:solidFill>
                <a:srgbClr val="000000"/>
              </a:solidFill>
            </a:endParaRPr>
          </a:p>
          <a:p>
            <a:pPr eaLnBrk="1" hangingPunct="1">
              <a:spcBef>
                <a:spcPct val="0"/>
              </a:spcBef>
            </a:pPr>
            <a:endParaRPr lang="en-IE" altLang="fr-FR" dirty="0"/>
          </a:p>
          <a:p>
            <a:pPr eaLnBrk="1" hangingPunct="1">
              <a:spcBef>
                <a:spcPct val="0"/>
              </a:spcBef>
            </a:pPr>
            <a:endParaRPr lang="en-IE" altLang="fr-FR" dirty="0"/>
          </a:p>
          <a:p>
            <a:pPr eaLnBrk="1" hangingPunct="1">
              <a:spcBef>
                <a:spcPct val="0"/>
              </a:spcBef>
            </a:pPr>
            <a:r>
              <a:rPr lang="it-IT" altLang="fr-FR" b="1" dirty="0">
                <a:solidFill>
                  <a:srgbClr val="000000"/>
                </a:solidFill>
              </a:rPr>
              <a:t>The orange colour indicates areas where the presence of salts and other componds resricts crop growth.</a:t>
            </a:r>
          </a:p>
          <a:p>
            <a:pPr eaLnBrk="1" hangingPunct="1">
              <a:spcBef>
                <a:spcPct val="0"/>
              </a:spcBef>
            </a:pPr>
            <a:r>
              <a:rPr lang="it-IT" altLang="fr-FR" b="1" dirty="0">
                <a:solidFill>
                  <a:srgbClr val="000000"/>
                </a:solidFill>
              </a:rPr>
              <a:t>However, some of these areas can be used for grazing and non-food products.</a:t>
            </a:r>
          </a:p>
          <a:p>
            <a:pPr eaLnBrk="1" hangingPunct="1">
              <a:spcBef>
                <a:spcPct val="0"/>
              </a:spcBef>
            </a:pPr>
            <a:r>
              <a:rPr lang="it-IT" altLang="fr-FR" b="1" dirty="0">
                <a:solidFill>
                  <a:srgbClr val="000000"/>
                </a:solidFill>
              </a:rPr>
              <a:t>The black colour is the area excluded by the previous questions.</a:t>
            </a:r>
          </a:p>
          <a:p>
            <a:pPr eaLnBrk="1" hangingPunct="1">
              <a:spcBef>
                <a:spcPct val="0"/>
              </a:spcBef>
            </a:pPr>
            <a:endParaRPr lang="it-IT" altLang="fr-FR" b="1" dirty="0">
              <a:solidFill>
                <a:srgbClr val="000000"/>
              </a:solidFill>
            </a:endParaRPr>
          </a:p>
          <a:p>
            <a:pPr eaLnBrk="1" hangingPunct="1">
              <a:spcBef>
                <a:spcPct val="0"/>
              </a:spcBef>
            </a:pPr>
            <a:r>
              <a:rPr lang="en-US" altLang="fr-FR" b="1" dirty="0">
                <a:latin typeface="Verdana" panose="020B0604030504040204" pitchFamily="34" charset="0"/>
              </a:rPr>
              <a:t>…we need to cut 3%, which is about 1/30</a:t>
            </a:r>
            <a:r>
              <a:rPr lang="en-US" altLang="fr-FR" b="1" baseline="30000" dirty="0">
                <a:latin typeface="Verdana" panose="020B0604030504040204" pitchFamily="34" charset="0"/>
              </a:rPr>
              <a:t>th</a:t>
            </a:r>
            <a:r>
              <a:rPr lang="en-US" altLang="fr-FR" b="1" dirty="0">
                <a:latin typeface="Verdana" panose="020B0604030504040204" pitchFamily="34" charset="0"/>
              </a:rPr>
              <a:t> – yet another small slice of our apple.</a:t>
            </a:r>
            <a:endParaRPr lang="it-IT" altLang="fr-FR" b="1" dirty="0">
              <a:solidFill>
                <a:srgbClr val="000000"/>
              </a:solidFill>
            </a:endParaRPr>
          </a:p>
          <a:p>
            <a:pPr eaLnBrk="1" hangingPunct="1"/>
            <a:endParaRPr lang="fr-FR" altLang="fr-FR" sz="1200" b="1" dirty="0">
              <a:latin typeface="Verdana" panose="020B0604030504040204" pitchFamily="34" charset="0"/>
            </a:endParaRPr>
          </a:p>
        </p:txBody>
      </p:sp>
    </p:spTree>
    <p:extLst>
      <p:ext uri="{BB962C8B-B14F-4D97-AF65-F5344CB8AC3E}">
        <p14:creationId xmlns:p14="http://schemas.microsoft.com/office/powerpoint/2010/main" val="1518485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16</a:t>
            </a:fld>
            <a:endParaRPr lang="fr-BE"/>
          </a:p>
        </p:txBody>
      </p:sp>
      <p:sp>
        <p:nvSpPr>
          <p:cNvPr id="5" name="Notes Placeholder 4"/>
          <p:cNvSpPr>
            <a:spLocks noGrp="1"/>
          </p:cNvSpPr>
          <p:nvPr>
            <p:ph type="body" sz="quarter" idx="11"/>
          </p:nvPr>
        </p:nvSpPr>
        <p:spPr/>
        <p:txBody>
          <a:bodyPr/>
          <a:lstStyle/>
          <a:p>
            <a:pPr eaLnBrk="1" hangingPunct="1">
              <a:spcBef>
                <a:spcPct val="0"/>
              </a:spcBef>
            </a:pPr>
            <a:r>
              <a:rPr lang="it-IT" altLang="fr-FR" b="1" dirty="0">
                <a:solidFill>
                  <a:srgbClr val="000000"/>
                </a:solidFill>
              </a:rPr>
              <a:t>2%</a:t>
            </a:r>
          </a:p>
          <a:p>
            <a:pPr eaLnBrk="1" hangingPunct="1">
              <a:spcBef>
                <a:spcPct val="0"/>
              </a:spcBef>
            </a:pPr>
            <a:r>
              <a:rPr lang="it-IT" altLang="fr-FR" b="1" dirty="0">
                <a:solidFill>
                  <a:srgbClr val="000000"/>
                </a:solidFill>
              </a:rPr>
              <a:t>Sandy soils don</a:t>
            </a:r>
            <a:r>
              <a:rPr lang="it-IT" altLang="it-IT" b="1" dirty="0">
                <a:solidFill>
                  <a:srgbClr val="000000"/>
                </a:solidFill>
              </a:rPr>
              <a:t>’</a:t>
            </a:r>
            <a:r>
              <a:rPr lang="it-IT" altLang="fr-FR" b="1" dirty="0">
                <a:solidFill>
                  <a:srgbClr val="000000"/>
                </a:solidFill>
              </a:rPr>
              <a:t>t contain many nutrients needed by crops </a:t>
            </a:r>
          </a:p>
          <a:p>
            <a:pPr eaLnBrk="1" hangingPunct="1">
              <a:spcBef>
                <a:spcPct val="0"/>
              </a:spcBef>
            </a:pPr>
            <a:r>
              <a:rPr lang="it-IT" altLang="fr-FR" b="1" dirty="0">
                <a:solidFill>
                  <a:srgbClr val="000000"/>
                </a:solidFill>
              </a:rPr>
              <a:t>and unlike clay soils, don</a:t>
            </a:r>
            <a:r>
              <a:rPr lang="it-IT" altLang="it-IT" b="1" dirty="0">
                <a:solidFill>
                  <a:srgbClr val="000000"/>
                </a:solidFill>
              </a:rPr>
              <a:t>’</a:t>
            </a:r>
            <a:r>
              <a:rPr lang="it-IT" altLang="fr-FR" b="1" dirty="0">
                <a:solidFill>
                  <a:srgbClr val="000000"/>
                </a:solidFill>
              </a:rPr>
              <a:t>t store water when it doesn</a:t>
            </a:r>
            <a:r>
              <a:rPr lang="it-IT" altLang="it-IT" b="1" dirty="0">
                <a:solidFill>
                  <a:srgbClr val="000000"/>
                </a:solidFill>
              </a:rPr>
              <a:t>’</a:t>
            </a:r>
            <a:r>
              <a:rPr lang="it-IT" altLang="fr-FR" b="1" dirty="0">
                <a:solidFill>
                  <a:srgbClr val="000000"/>
                </a:solidFill>
              </a:rPr>
              <a:t>t rain – they do not retain water very well.</a:t>
            </a:r>
            <a:endParaRPr lang="en-US" altLang="fr-FR" b="1" dirty="0">
              <a:solidFill>
                <a:srgbClr val="000000"/>
              </a:solidFill>
            </a:endParaRPr>
          </a:p>
          <a:p>
            <a:pPr eaLnBrk="1" hangingPunct="1">
              <a:spcBef>
                <a:spcPct val="0"/>
              </a:spcBef>
            </a:pPr>
            <a:endParaRPr lang="en-IE" altLang="fr-FR" dirty="0"/>
          </a:p>
          <a:p>
            <a:pPr eaLnBrk="1" hangingPunct="1">
              <a:spcBef>
                <a:spcPct val="0"/>
              </a:spcBef>
            </a:pPr>
            <a:r>
              <a:rPr lang="it-IT" altLang="fr-FR" b="1" dirty="0">
                <a:solidFill>
                  <a:srgbClr val="000000"/>
                </a:solidFill>
              </a:rPr>
              <a:t>The orange colour denotes sandy soils in dryish climates. These free drainng soils may cause problems in dry seasons and droughts.</a:t>
            </a:r>
          </a:p>
          <a:p>
            <a:pPr eaLnBrk="1" hangingPunct="1">
              <a:spcBef>
                <a:spcPct val="0"/>
              </a:spcBef>
            </a:pPr>
            <a:r>
              <a:rPr lang="it-IT" altLang="fr-FR" b="1" dirty="0">
                <a:solidFill>
                  <a:srgbClr val="000000"/>
                </a:solidFill>
              </a:rPr>
              <a:t>The black colour is the area excluded by the previous questions.</a:t>
            </a:r>
          </a:p>
          <a:p>
            <a:pPr eaLnBrk="1" hangingPunct="1">
              <a:spcBef>
                <a:spcPct val="0"/>
              </a:spcBef>
            </a:pPr>
            <a:endParaRPr lang="it-IT" altLang="fr-FR" b="1" dirty="0">
              <a:solidFill>
                <a:srgbClr val="000000"/>
              </a:solidFill>
            </a:endParaRPr>
          </a:p>
          <a:p>
            <a:pPr eaLnBrk="1" hangingPunct="1">
              <a:spcBef>
                <a:spcPct val="0"/>
              </a:spcBef>
            </a:pPr>
            <a:r>
              <a:rPr lang="en-US" altLang="fr-FR" b="1" dirty="0">
                <a:latin typeface="Verdana" panose="020B0604030504040204" pitchFamily="34" charset="0"/>
              </a:rPr>
              <a:t>…we need to cut 2%, which is about 1/50</a:t>
            </a:r>
            <a:r>
              <a:rPr lang="en-US" altLang="fr-FR" b="1" baseline="30000" dirty="0">
                <a:latin typeface="Verdana" panose="020B0604030504040204" pitchFamily="34" charset="0"/>
              </a:rPr>
              <a:t>th</a:t>
            </a:r>
            <a:r>
              <a:rPr lang="en-US" altLang="fr-FR" b="1" dirty="0">
                <a:latin typeface="Verdana" panose="020B0604030504040204" pitchFamily="34" charset="0"/>
              </a:rPr>
              <a:t> – another small slice of our apple.</a:t>
            </a:r>
            <a:endParaRPr lang="fr-FR" altLang="fr-FR" b="1" dirty="0">
              <a:latin typeface="Verdana" panose="020B0604030504040204" pitchFamily="34" charset="0"/>
            </a:endParaRPr>
          </a:p>
          <a:p>
            <a:pPr eaLnBrk="1" hangingPunct="1"/>
            <a:endParaRPr lang="fr-FR" altLang="fr-FR" sz="1200" b="1" dirty="0">
              <a:latin typeface="Verdana" panose="020B0604030504040204" pitchFamily="34" charset="0"/>
            </a:endParaRPr>
          </a:p>
        </p:txBody>
      </p:sp>
    </p:spTree>
    <p:extLst>
      <p:ext uri="{BB962C8B-B14F-4D97-AF65-F5344CB8AC3E}">
        <p14:creationId xmlns:p14="http://schemas.microsoft.com/office/powerpoint/2010/main" val="32981267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17</a:t>
            </a:fld>
            <a:endParaRPr lang="fr-BE"/>
          </a:p>
        </p:txBody>
      </p:sp>
      <p:sp>
        <p:nvSpPr>
          <p:cNvPr id="5" name="Notes Placeholder 4"/>
          <p:cNvSpPr>
            <a:spLocks noGrp="1"/>
          </p:cNvSpPr>
          <p:nvPr>
            <p:ph type="body" sz="quarter" idx="11"/>
          </p:nvPr>
        </p:nvSpPr>
        <p:spPr/>
        <p:txBody>
          <a:bodyPr/>
          <a:lstStyle/>
          <a:p>
            <a:pPr eaLnBrk="1" hangingPunct="1">
              <a:spcBef>
                <a:spcPct val="0"/>
              </a:spcBef>
            </a:pPr>
            <a:r>
              <a:rPr lang="it-IT" altLang="fr-FR" b="1" dirty="0">
                <a:solidFill>
                  <a:srgbClr val="000000"/>
                </a:solidFill>
              </a:rPr>
              <a:t>10%</a:t>
            </a:r>
          </a:p>
          <a:p>
            <a:pPr eaLnBrk="1" hangingPunct="1">
              <a:spcBef>
                <a:spcPct val="0"/>
              </a:spcBef>
            </a:pPr>
            <a:r>
              <a:rPr lang="it-IT" altLang="fr-FR" b="1" dirty="0">
                <a:solidFill>
                  <a:srgbClr val="000000"/>
                </a:solidFill>
              </a:rPr>
              <a:t>Forests provide timber, store carbon and provide important habitats which we need to preserve. Also many forest soils are not suitable for intensive food production.</a:t>
            </a:r>
            <a:endParaRPr lang="en-US" altLang="fr-FR" b="1" dirty="0">
              <a:solidFill>
                <a:srgbClr val="000000"/>
              </a:solidFill>
            </a:endParaRPr>
          </a:p>
          <a:p>
            <a:pPr eaLnBrk="1" hangingPunct="1">
              <a:spcBef>
                <a:spcPct val="0"/>
              </a:spcBef>
            </a:pPr>
            <a:endParaRPr lang="it-IT" altLang="fr-FR" b="1" dirty="0">
              <a:solidFill>
                <a:srgbClr val="000000"/>
              </a:solidFill>
            </a:endParaRPr>
          </a:p>
          <a:p>
            <a:pPr eaLnBrk="1" hangingPunct="1">
              <a:spcBef>
                <a:spcPct val="0"/>
              </a:spcBef>
            </a:pPr>
            <a:r>
              <a:rPr lang="it-IT" altLang="fr-FR" b="1" dirty="0">
                <a:solidFill>
                  <a:srgbClr val="000000"/>
                </a:solidFill>
              </a:rPr>
              <a:t>The orange colour denotes areas under temperate coniferous forests with generally acidic soils.</a:t>
            </a:r>
          </a:p>
          <a:p>
            <a:pPr eaLnBrk="1" hangingPunct="1">
              <a:spcBef>
                <a:spcPct val="0"/>
              </a:spcBef>
            </a:pPr>
            <a:r>
              <a:rPr lang="it-IT" altLang="fr-FR" b="1" dirty="0">
                <a:solidFill>
                  <a:srgbClr val="000000"/>
                </a:solidFill>
              </a:rPr>
              <a:t>The black colour is the area excluded by the previous questions.</a:t>
            </a:r>
          </a:p>
          <a:p>
            <a:pPr eaLnBrk="1" hangingPunct="1">
              <a:spcBef>
                <a:spcPct val="0"/>
              </a:spcBef>
            </a:pPr>
            <a:endParaRPr lang="en-IE" altLang="fr-FR" dirty="0"/>
          </a:p>
          <a:p>
            <a:pPr eaLnBrk="1" hangingPunct="1">
              <a:spcBef>
                <a:spcPct val="0"/>
              </a:spcBef>
            </a:pPr>
            <a:endParaRPr lang="en-IE" altLang="fr-FR" dirty="0"/>
          </a:p>
          <a:p>
            <a:pPr eaLnBrk="1" hangingPunct="1">
              <a:spcBef>
                <a:spcPct val="0"/>
              </a:spcBef>
            </a:pPr>
            <a:r>
              <a:rPr lang="en-US" altLang="fr-FR" b="1" dirty="0">
                <a:latin typeface="Verdana" panose="020B0604030504040204" pitchFamily="34" charset="0"/>
              </a:rPr>
              <a:t>…we need to cut 10%, which is a 1/10</a:t>
            </a:r>
            <a:r>
              <a:rPr lang="en-US" altLang="fr-FR" b="1" baseline="30000" dirty="0">
                <a:latin typeface="Verdana" panose="020B0604030504040204" pitchFamily="34" charset="0"/>
              </a:rPr>
              <a:t>th</a:t>
            </a:r>
            <a:r>
              <a:rPr lang="en-US" altLang="fr-FR" b="1" dirty="0">
                <a:latin typeface="Verdana" panose="020B0604030504040204" pitchFamily="34" charset="0"/>
              </a:rPr>
              <a:t> – more than what people think.</a:t>
            </a:r>
            <a:endParaRPr lang="fr-FR" altLang="fr-FR" b="1" dirty="0">
              <a:latin typeface="Verdana" panose="020B0604030504040204" pitchFamily="34" charset="0"/>
            </a:endParaRPr>
          </a:p>
          <a:p>
            <a:pPr eaLnBrk="1" hangingPunct="1"/>
            <a:endParaRPr lang="fr-FR" altLang="fr-FR" sz="1200" b="1" dirty="0">
              <a:latin typeface="Verdana" panose="020B0604030504040204" pitchFamily="34" charset="0"/>
            </a:endParaRPr>
          </a:p>
        </p:txBody>
      </p:sp>
    </p:spTree>
    <p:extLst>
      <p:ext uri="{BB962C8B-B14F-4D97-AF65-F5344CB8AC3E}">
        <p14:creationId xmlns:p14="http://schemas.microsoft.com/office/powerpoint/2010/main" val="25641656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18</a:t>
            </a:fld>
            <a:endParaRPr lang="fr-BE"/>
          </a:p>
        </p:txBody>
      </p:sp>
      <p:sp>
        <p:nvSpPr>
          <p:cNvPr id="5" name="Notes Placeholder 4"/>
          <p:cNvSpPr>
            <a:spLocks noGrp="1"/>
          </p:cNvSpPr>
          <p:nvPr>
            <p:ph type="body" sz="quarter" idx="11"/>
          </p:nvPr>
        </p:nvSpPr>
        <p:spPr/>
        <p:txBody>
          <a:bodyPr/>
          <a:lstStyle/>
          <a:p>
            <a:pPr eaLnBrk="1" hangingPunct="1">
              <a:spcBef>
                <a:spcPct val="0"/>
              </a:spcBef>
            </a:pPr>
            <a:r>
              <a:rPr lang="it-IT" altLang="fr-FR" b="1" dirty="0">
                <a:solidFill>
                  <a:srgbClr val="000000"/>
                </a:solidFill>
              </a:rPr>
              <a:t>2%</a:t>
            </a:r>
          </a:p>
          <a:p>
            <a:pPr eaLnBrk="1" hangingPunct="1">
              <a:spcBef>
                <a:spcPct val="0"/>
              </a:spcBef>
            </a:pPr>
            <a:r>
              <a:rPr lang="it-IT" altLang="fr-FR" b="1" dirty="0">
                <a:solidFill>
                  <a:srgbClr val="000000"/>
                </a:solidFill>
              </a:rPr>
              <a:t>Most plants cannot grow if the soil is very wet for long periods. Peatlands are important habitiats and store carbon.</a:t>
            </a:r>
            <a:endParaRPr lang="en-US" altLang="fr-FR" b="1" dirty="0">
              <a:solidFill>
                <a:srgbClr val="000000"/>
              </a:solidFill>
            </a:endParaRPr>
          </a:p>
          <a:p>
            <a:pPr eaLnBrk="1" hangingPunct="1">
              <a:spcBef>
                <a:spcPct val="0"/>
              </a:spcBef>
            </a:pPr>
            <a:endParaRPr lang="it-IT" altLang="fr-FR" b="1" dirty="0">
              <a:solidFill>
                <a:srgbClr val="000000"/>
              </a:solidFill>
            </a:endParaRPr>
          </a:p>
          <a:p>
            <a:pPr eaLnBrk="1" hangingPunct="1">
              <a:spcBef>
                <a:spcPct val="0"/>
              </a:spcBef>
            </a:pPr>
            <a:endParaRPr lang="it-IT" altLang="fr-FR" b="1" dirty="0">
              <a:solidFill>
                <a:srgbClr val="000000"/>
              </a:solidFill>
            </a:endParaRPr>
          </a:p>
          <a:p>
            <a:pPr eaLnBrk="1" hangingPunct="1">
              <a:spcBef>
                <a:spcPct val="0"/>
              </a:spcBef>
            </a:pPr>
            <a:r>
              <a:rPr lang="it-IT" altLang="fr-FR" b="1" dirty="0">
                <a:solidFill>
                  <a:srgbClr val="000000"/>
                </a:solidFill>
              </a:rPr>
              <a:t>The orange colour denotes soils that are permanently waterlogged or saturated by water for significant periods of time. Drainage is required to cultivate crops on these soils. However, many of these areas are important ecologically.</a:t>
            </a:r>
          </a:p>
          <a:p>
            <a:pPr eaLnBrk="1" hangingPunct="1">
              <a:spcBef>
                <a:spcPct val="0"/>
              </a:spcBef>
            </a:pPr>
            <a:r>
              <a:rPr lang="it-IT" altLang="fr-FR" b="1" dirty="0">
                <a:solidFill>
                  <a:srgbClr val="000000"/>
                </a:solidFill>
              </a:rPr>
              <a:t>The black colour is the area excluded by the previous questions.</a:t>
            </a:r>
          </a:p>
          <a:p>
            <a:pPr eaLnBrk="1" hangingPunct="1">
              <a:spcBef>
                <a:spcPct val="0"/>
              </a:spcBef>
            </a:pPr>
            <a:endParaRPr lang="en-IE" altLang="fr-FR" dirty="0"/>
          </a:p>
          <a:p>
            <a:pPr eaLnBrk="1" hangingPunct="1">
              <a:spcBef>
                <a:spcPct val="0"/>
              </a:spcBef>
            </a:pPr>
            <a:r>
              <a:rPr lang="en-US" altLang="fr-FR" b="1" dirty="0">
                <a:latin typeface="Verdana" panose="020B0604030504040204" pitchFamily="34" charset="0"/>
              </a:rPr>
              <a:t>…we need to cut 2%, which is about 1/50</a:t>
            </a:r>
            <a:r>
              <a:rPr lang="en-US" altLang="fr-FR" b="1" baseline="30000" dirty="0">
                <a:latin typeface="Verdana" panose="020B0604030504040204" pitchFamily="34" charset="0"/>
              </a:rPr>
              <a:t>th</a:t>
            </a:r>
            <a:r>
              <a:rPr lang="en-US" altLang="fr-FR" b="1" dirty="0">
                <a:latin typeface="Verdana" panose="020B0604030504040204" pitchFamily="34" charset="0"/>
              </a:rPr>
              <a:t> – another small slice but locally, this can be really significant.</a:t>
            </a:r>
            <a:endParaRPr lang="fr-FR" altLang="fr-FR" b="1" dirty="0">
              <a:latin typeface="Verdana" panose="020B0604030504040204" pitchFamily="34" charset="0"/>
            </a:endParaRPr>
          </a:p>
          <a:p>
            <a:pPr eaLnBrk="1" hangingPunct="1"/>
            <a:endParaRPr lang="fr-FR" altLang="fr-FR" sz="1200" b="1" dirty="0">
              <a:latin typeface="Verdana" panose="020B0604030504040204" pitchFamily="34" charset="0"/>
            </a:endParaRPr>
          </a:p>
        </p:txBody>
      </p:sp>
    </p:spTree>
    <p:extLst>
      <p:ext uri="{BB962C8B-B14F-4D97-AF65-F5344CB8AC3E}">
        <p14:creationId xmlns:p14="http://schemas.microsoft.com/office/powerpoint/2010/main" val="35208796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19</a:t>
            </a:fld>
            <a:endParaRPr lang="fr-BE"/>
          </a:p>
        </p:txBody>
      </p:sp>
      <p:sp>
        <p:nvSpPr>
          <p:cNvPr id="5" name="Notes Placeholder 4"/>
          <p:cNvSpPr>
            <a:spLocks noGrp="1"/>
          </p:cNvSpPr>
          <p:nvPr>
            <p:ph type="body" sz="quarter" idx="11"/>
          </p:nvPr>
        </p:nvSpPr>
        <p:spPr/>
        <p:txBody>
          <a:bodyPr/>
          <a:lstStyle/>
          <a:p>
            <a:pPr eaLnBrk="1" hangingPunct="1">
              <a:spcBef>
                <a:spcPct val="0"/>
              </a:spcBef>
            </a:pPr>
            <a:r>
              <a:rPr lang="it-IT" altLang="fr-FR" b="1" dirty="0">
                <a:solidFill>
                  <a:srgbClr val="000000"/>
                </a:solidFill>
              </a:rPr>
              <a:t>10%</a:t>
            </a:r>
          </a:p>
          <a:p>
            <a:pPr eaLnBrk="1" hangingPunct="1">
              <a:spcBef>
                <a:spcPct val="0"/>
              </a:spcBef>
            </a:pPr>
            <a:r>
              <a:rPr lang="it-IT" altLang="fr-FR" b="1" dirty="0">
                <a:solidFill>
                  <a:srgbClr val="000000"/>
                </a:solidFill>
              </a:rPr>
              <a:t>Many tropical soils are very acidic, contain high amounts of aluminium and iron, low amounts of organic matter, which makes food cultivation difficult.</a:t>
            </a:r>
            <a:endParaRPr lang="en-US" altLang="fr-FR" b="1" dirty="0">
              <a:solidFill>
                <a:srgbClr val="000000"/>
              </a:solidFill>
            </a:endParaRPr>
          </a:p>
          <a:p>
            <a:pPr eaLnBrk="1" hangingPunct="1">
              <a:spcBef>
                <a:spcPct val="0"/>
              </a:spcBef>
            </a:pPr>
            <a:endParaRPr lang="en-IE" altLang="fr-FR" dirty="0"/>
          </a:p>
          <a:p>
            <a:pPr eaLnBrk="1" hangingPunct="1">
              <a:spcBef>
                <a:spcPct val="0"/>
              </a:spcBef>
            </a:pPr>
            <a:r>
              <a:rPr lang="en-US" altLang="fr-FR" b="1" dirty="0">
                <a:latin typeface="Verdana" panose="020B0604030504040204" pitchFamily="34" charset="0"/>
              </a:rPr>
              <a:t>…we need to cut 10%, which is 1/10</a:t>
            </a:r>
            <a:r>
              <a:rPr lang="en-US" altLang="fr-FR" b="1" baseline="30000" dirty="0">
                <a:latin typeface="Verdana" panose="020B0604030504040204" pitchFamily="34" charset="0"/>
              </a:rPr>
              <a:t>th</a:t>
            </a:r>
            <a:r>
              <a:rPr lang="en-US" altLang="fr-FR" b="1" dirty="0">
                <a:latin typeface="Verdana" panose="020B0604030504040204" pitchFamily="34" charset="0"/>
              </a:rPr>
              <a:t> – another large bite from the apple. Crops can be grown in these soils but careful management is required to prevent erosion and nutrient loss.</a:t>
            </a:r>
            <a:endParaRPr lang="fr-FR" altLang="fr-FR" b="1" dirty="0">
              <a:latin typeface="Verdana" panose="020B0604030504040204" pitchFamily="34" charset="0"/>
            </a:endParaRPr>
          </a:p>
          <a:p>
            <a:pPr eaLnBrk="1" hangingPunct="1"/>
            <a:endParaRPr lang="fr-FR" altLang="fr-FR" sz="1200" b="1" dirty="0">
              <a:latin typeface="Verdana" panose="020B0604030504040204" pitchFamily="34" charset="0"/>
            </a:endParaRPr>
          </a:p>
        </p:txBody>
      </p:sp>
    </p:spTree>
    <p:extLst>
      <p:ext uri="{BB962C8B-B14F-4D97-AF65-F5344CB8AC3E}">
        <p14:creationId xmlns:p14="http://schemas.microsoft.com/office/powerpoint/2010/main" val="35402770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20</a:t>
            </a:fld>
            <a:endParaRPr lang="fr-BE"/>
          </a:p>
        </p:txBody>
      </p:sp>
      <p:sp>
        <p:nvSpPr>
          <p:cNvPr id="5" name="Notes Placeholder 4"/>
          <p:cNvSpPr>
            <a:spLocks noGrp="1"/>
          </p:cNvSpPr>
          <p:nvPr>
            <p:ph type="body" sz="quarter" idx="11"/>
          </p:nvPr>
        </p:nvSpPr>
        <p:spPr/>
        <p:txBody>
          <a:bodyPr/>
          <a:lstStyle/>
          <a:p>
            <a:r>
              <a:rPr lang="en-US" altLang="fr-FR" dirty="0"/>
              <a:t>As you can see, in Europe we are quite fortunate. </a:t>
            </a:r>
          </a:p>
          <a:p>
            <a:r>
              <a:rPr lang="en-US" altLang="fr-FR" dirty="0"/>
              <a:t>However, the situation in other parts of the world is not as good.</a:t>
            </a:r>
          </a:p>
          <a:p>
            <a:endParaRPr lang="en-IE" altLang="fr-FR" dirty="0"/>
          </a:p>
          <a:p>
            <a:r>
              <a:rPr lang="fr-BE" altLang="fr-FR" dirty="0"/>
              <a:t>black areas can </a:t>
            </a:r>
            <a:r>
              <a:rPr lang="fr-BE" altLang="fr-FR" dirty="0" err="1"/>
              <a:t>be</a:t>
            </a:r>
            <a:r>
              <a:rPr lang="fr-BE" altLang="fr-FR" dirty="0"/>
              <a:t> </a:t>
            </a:r>
            <a:r>
              <a:rPr lang="fr-BE" altLang="fr-FR" dirty="0" err="1"/>
              <a:t>used</a:t>
            </a:r>
            <a:r>
              <a:rPr lang="fr-BE" altLang="fr-FR" dirty="0"/>
              <a:t> to </a:t>
            </a:r>
            <a:r>
              <a:rPr lang="fr-BE" altLang="fr-FR" dirty="0" err="1"/>
              <a:t>grow</a:t>
            </a:r>
            <a:r>
              <a:rPr lang="fr-BE" altLang="fr-FR" dirty="0"/>
              <a:t> </a:t>
            </a:r>
            <a:r>
              <a:rPr lang="fr-BE" altLang="fr-FR" dirty="0" err="1"/>
              <a:t>food</a:t>
            </a:r>
            <a:r>
              <a:rPr lang="fr-BE" altLang="fr-FR" dirty="0"/>
              <a:t> but </a:t>
            </a:r>
            <a:r>
              <a:rPr lang="fr-BE" altLang="fr-FR" dirty="0" err="1"/>
              <a:t>require</a:t>
            </a:r>
            <a:r>
              <a:rPr lang="fr-BE" altLang="fr-FR" dirty="0"/>
              <a:t> </a:t>
            </a:r>
            <a:r>
              <a:rPr lang="fr-BE" altLang="fr-FR" dirty="0" err="1"/>
              <a:t>additional</a:t>
            </a:r>
            <a:r>
              <a:rPr lang="fr-BE" altLang="fr-FR" dirty="0"/>
              <a:t> effort (water, </a:t>
            </a:r>
            <a:r>
              <a:rPr lang="fr-BE" altLang="fr-FR" dirty="0" err="1"/>
              <a:t>fertilizer</a:t>
            </a:r>
            <a:r>
              <a:rPr lang="fr-BE" altLang="fr-FR" dirty="0"/>
              <a:t>, lime, etc...) </a:t>
            </a:r>
          </a:p>
          <a:p>
            <a:pPr eaLnBrk="1" hangingPunct="1"/>
            <a:endParaRPr lang="fr-FR" altLang="fr-FR" sz="1200" b="1" dirty="0">
              <a:latin typeface="Verdana" panose="020B0604030504040204" pitchFamily="34" charset="0"/>
            </a:endParaRPr>
          </a:p>
        </p:txBody>
      </p:sp>
    </p:spTree>
    <p:extLst>
      <p:ext uri="{BB962C8B-B14F-4D97-AF65-F5344CB8AC3E}">
        <p14:creationId xmlns:p14="http://schemas.microsoft.com/office/powerpoint/2010/main" val="1119792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EE1ACB-28A1-4BA0-BCA1-E28068BAD17D}" type="slidenum">
              <a:rPr lang="fr-BE" smtClean="0"/>
              <a:t>2</a:t>
            </a:fld>
            <a:endParaRPr lang="fr-BE"/>
          </a:p>
        </p:txBody>
      </p:sp>
    </p:spTree>
    <p:extLst>
      <p:ext uri="{BB962C8B-B14F-4D97-AF65-F5344CB8AC3E}">
        <p14:creationId xmlns:p14="http://schemas.microsoft.com/office/powerpoint/2010/main" val="4997898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8EE1ACB-28A1-4BA0-BCA1-E28068BAD17D}" type="slidenum">
              <a:rPr lang="fr-BE" smtClean="0"/>
              <a:t>21</a:t>
            </a:fld>
            <a:endParaRPr lang="fr-BE"/>
          </a:p>
        </p:txBody>
      </p:sp>
    </p:spTree>
    <p:extLst>
      <p:ext uri="{BB962C8B-B14F-4D97-AF65-F5344CB8AC3E}">
        <p14:creationId xmlns:p14="http://schemas.microsoft.com/office/powerpoint/2010/main" val="20887176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8EE1ACB-28A1-4BA0-BCA1-E28068BAD17D}" type="slidenum">
              <a:rPr lang="fr-BE" smtClean="0"/>
              <a:t>22</a:t>
            </a:fld>
            <a:endParaRPr lang="fr-BE"/>
          </a:p>
        </p:txBody>
      </p:sp>
    </p:spTree>
    <p:extLst>
      <p:ext uri="{BB962C8B-B14F-4D97-AF65-F5344CB8AC3E}">
        <p14:creationId xmlns:p14="http://schemas.microsoft.com/office/powerpoint/2010/main" val="1722754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8EE1ACB-28A1-4BA0-BCA1-E28068BAD17D}" type="slidenum">
              <a:rPr lang="fr-BE" smtClean="0"/>
              <a:t>23</a:t>
            </a:fld>
            <a:endParaRPr lang="fr-BE"/>
          </a:p>
        </p:txBody>
      </p:sp>
    </p:spTree>
    <p:extLst>
      <p:ext uri="{BB962C8B-B14F-4D97-AF65-F5344CB8AC3E}">
        <p14:creationId xmlns:p14="http://schemas.microsoft.com/office/powerpoint/2010/main" val="19038929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8EE1ACB-28A1-4BA0-BCA1-E28068BAD17D}" type="slidenum">
              <a:rPr lang="fr-BE" smtClean="0"/>
              <a:t>24</a:t>
            </a:fld>
            <a:endParaRPr lang="fr-BE"/>
          </a:p>
        </p:txBody>
      </p:sp>
    </p:spTree>
    <p:extLst>
      <p:ext uri="{BB962C8B-B14F-4D97-AF65-F5344CB8AC3E}">
        <p14:creationId xmlns:p14="http://schemas.microsoft.com/office/powerpoint/2010/main" val="7788990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E1ACB-28A1-4BA0-BCA1-E28068BAD17D}"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78848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E1ACB-28A1-4BA0-BCA1-E28068BAD17D}"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57169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altLang="fr-FR" dirty="0"/>
              <a:t>Delete/update as appropriate</a:t>
            </a:r>
            <a:endParaRPr lang="en-GB" altLang="fr-FR"/>
          </a:p>
          <a:p>
            <a:endParaRPr lang="en-GB"/>
          </a:p>
        </p:txBody>
      </p:sp>
      <p:sp>
        <p:nvSpPr>
          <p:cNvPr id="4" name="Slide Number Placeholder 3"/>
          <p:cNvSpPr>
            <a:spLocks noGrp="1"/>
          </p:cNvSpPr>
          <p:nvPr>
            <p:ph type="sldNum" sz="quarter" idx="5"/>
          </p:nvPr>
        </p:nvSpPr>
        <p:spPr/>
        <p:txBody>
          <a:bodyPr/>
          <a:lstStyle/>
          <a:p>
            <a:fld id="{F8EE1ACB-28A1-4BA0-BCA1-E28068BAD17D}" type="slidenum">
              <a:rPr lang="fr-BE" smtClean="0"/>
              <a:t>29</a:t>
            </a:fld>
            <a:endParaRPr lang="fr-BE"/>
          </a:p>
        </p:txBody>
      </p:sp>
    </p:spTree>
    <p:extLst>
      <p:ext uri="{BB962C8B-B14F-4D97-AF65-F5344CB8AC3E}">
        <p14:creationId xmlns:p14="http://schemas.microsoft.com/office/powerpoint/2010/main" val="1106200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8EE1ACB-28A1-4BA0-BCA1-E28068BAD17D}" type="slidenum">
              <a:rPr lang="fr-BE" smtClean="0"/>
              <a:t>3</a:t>
            </a:fld>
            <a:endParaRPr lang="fr-BE"/>
          </a:p>
        </p:txBody>
      </p:sp>
    </p:spTree>
    <p:extLst>
      <p:ext uri="{BB962C8B-B14F-4D97-AF65-F5344CB8AC3E}">
        <p14:creationId xmlns:p14="http://schemas.microsoft.com/office/powerpoint/2010/main" val="1036653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GB" dirty="0">
                <a:solidFill>
                  <a:schemeClr val="accent3"/>
                </a:solidFill>
                <a:latin typeface="Arial" panose="020B0604020202020204" pitchFamily="34" charset="0"/>
                <a:cs typeface="Arial" panose="020B0604020202020204" pitchFamily="34" charset="0"/>
              </a:rPr>
            </a:br>
            <a:endParaRPr lang="en-GB" dirty="0"/>
          </a:p>
        </p:txBody>
      </p:sp>
    </p:spTree>
    <p:extLst>
      <p:ext uri="{BB962C8B-B14F-4D97-AF65-F5344CB8AC3E}">
        <p14:creationId xmlns:p14="http://schemas.microsoft.com/office/powerpoint/2010/main" val="1761256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ltLang="fr-FR" b="1" dirty="0">
                <a:latin typeface="Verdana" panose="020B0604030504040204" pitchFamily="34" charset="0"/>
              </a:rPr>
              <a:t>Try to imagine </a:t>
            </a:r>
            <a:br>
              <a:rPr lang="fr-FR" altLang="fr-FR" b="1" dirty="0">
                <a:latin typeface="Verdana" panose="020B0604030504040204" pitchFamily="34" charset="0"/>
              </a:rPr>
            </a:br>
            <a:r>
              <a:rPr lang="fr-FR" altLang="fr-FR" b="1" dirty="0" err="1">
                <a:latin typeface="Verdana" panose="020B0604030504040204" pitchFamily="34" charset="0"/>
              </a:rPr>
              <a:t>that</a:t>
            </a:r>
            <a:r>
              <a:rPr lang="fr-FR" altLang="fr-FR" b="1" dirty="0">
                <a:latin typeface="Verdana" panose="020B0604030504040204" pitchFamily="34" charset="0"/>
              </a:rPr>
              <a:t> </a:t>
            </a:r>
            <a:r>
              <a:rPr lang="fr-FR" altLang="fr-FR" b="1" dirty="0" err="1">
                <a:latin typeface="Verdana" panose="020B0604030504040204" pitchFamily="34" charset="0"/>
              </a:rPr>
              <a:t>our</a:t>
            </a:r>
            <a:r>
              <a:rPr lang="fr-FR" altLang="fr-FR" b="1" dirty="0">
                <a:latin typeface="Verdana" panose="020B0604030504040204" pitchFamily="34" charset="0"/>
              </a:rPr>
              <a:t> </a:t>
            </a:r>
            <a:r>
              <a:rPr lang="fr-FR" altLang="fr-FR" b="1" dirty="0" err="1">
                <a:latin typeface="Verdana" panose="020B0604030504040204" pitchFamily="34" charset="0"/>
              </a:rPr>
              <a:t>planet</a:t>
            </a:r>
            <a:r>
              <a:rPr lang="fr-FR" altLang="fr-FR" b="1" dirty="0">
                <a:latin typeface="Verdana" panose="020B0604030504040204" pitchFamily="34" charset="0"/>
              </a:rPr>
              <a:t> </a:t>
            </a:r>
            <a:br>
              <a:rPr lang="fr-FR" altLang="fr-FR" b="1" dirty="0">
                <a:latin typeface="Verdana" panose="020B0604030504040204" pitchFamily="34" charset="0"/>
              </a:rPr>
            </a:br>
            <a:r>
              <a:rPr lang="fr-FR" altLang="fr-FR" b="1" dirty="0" err="1">
                <a:latin typeface="Verdana" panose="020B0604030504040204" pitchFamily="34" charset="0"/>
              </a:rPr>
              <a:t>Earth</a:t>
            </a:r>
            <a:r>
              <a:rPr lang="fr-FR" altLang="fr-FR" b="1" dirty="0">
                <a:solidFill>
                  <a:schemeClr val="tx2"/>
                </a:solidFill>
                <a:latin typeface="Verdana" panose="020B0604030504040204" pitchFamily="34" charset="0"/>
              </a:rPr>
              <a:t>… </a:t>
            </a:r>
            <a:r>
              <a:rPr lang="fr-FR" altLang="fr-FR" b="1" dirty="0" err="1">
                <a:solidFill>
                  <a:schemeClr val="tx2"/>
                </a:solidFill>
                <a:latin typeface="Verdana" panose="020B0604030504040204" pitchFamily="34" charset="0"/>
              </a:rPr>
              <a:t>is</a:t>
            </a:r>
            <a:r>
              <a:rPr lang="fr-FR" altLang="fr-FR" b="1" dirty="0">
                <a:solidFill>
                  <a:schemeClr val="tx2"/>
                </a:solidFill>
                <a:latin typeface="Verdana" panose="020B0604030504040204" pitchFamily="34" charset="0"/>
              </a:rPr>
              <a:t> an </a:t>
            </a:r>
            <a:r>
              <a:rPr lang="fr-FR" altLang="fr-FR" b="1" dirty="0" err="1">
                <a:solidFill>
                  <a:schemeClr val="tx2"/>
                </a:solidFill>
                <a:latin typeface="Verdana" panose="020B0604030504040204" pitchFamily="34" charset="0"/>
              </a:rPr>
              <a:t>apple</a:t>
            </a:r>
            <a:r>
              <a:rPr lang="fr-FR" altLang="fr-FR" b="1" dirty="0">
                <a:solidFill>
                  <a:schemeClr val="tx2"/>
                </a:solidFill>
                <a:latin typeface="Verdana" panose="020B0604030504040204" pitchFamily="34" charset="0"/>
              </a:rPr>
              <a:t>! </a:t>
            </a:r>
            <a:endParaRPr lang="en-GB" altLang="fr-FR" b="1" dirty="0">
              <a:solidFill>
                <a:schemeClr val="tx2"/>
              </a:solidFill>
              <a:latin typeface="Verdana" panose="020B0604030504040204" pitchFamily="34" charset="0"/>
            </a:endParaRPr>
          </a:p>
        </p:txBody>
      </p:sp>
      <p:sp>
        <p:nvSpPr>
          <p:cNvPr id="4" name="Slide Number Placeholder 3"/>
          <p:cNvSpPr>
            <a:spLocks noGrp="1"/>
          </p:cNvSpPr>
          <p:nvPr>
            <p:ph type="sldNum" sz="quarter" idx="5"/>
          </p:nvPr>
        </p:nvSpPr>
        <p:spPr/>
        <p:txBody>
          <a:bodyPr/>
          <a:lstStyle/>
          <a:p>
            <a:fld id="{F8EE1ACB-28A1-4BA0-BCA1-E28068BAD17D}" type="slidenum">
              <a:rPr lang="fr-BE" smtClean="0"/>
              <a:t>6</a:t>
            </a:fld>
            <a:endParaRPr lang="fr-BE"/>
          </a:p>
        </p:txBody>
      </p:sp>
    </p:spTree>
    <p:extLst>
      <p:ext uri="{BB962C8B-B14F-4D97-AF65-F5344CB8AC3E}">
        <p14:creationId xmlns:p14="http://schemas.microsoft.com/office/powerpoint/2010/main" val="4027058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it-IT" altLang="fr-FR" b="1" dirty="0">
                <a:solidFill>
                  <a:srgbClr val="000000"/>
                </a:solidFill>
              </a:rPr>
              <a:t>66% of the planet Earth is covered by water.</a:t>
            </a:r>
          </a:p>
          <a:p>
            <a:pPr eaLnBrk="1" hangingPunct="1">
              <a:spcBef>
                <a:spcPct val="0"/>
              </a:spcBef>
            </a:pPr>
            <a:r>
              <a:rPr lang="it-IT" altLang="fr-FR" b="1" dirty="0">
                <a:solidFill>
                  <a:srgbClr val="000000"/>
                </a:solidFill>
              </a:rPr>
              <a:t>That means that about only a third of the planet is land!</a:t>
            </a:r>
            <a:endParaRPr lang="en-US" altLang="fr-FR" dirty="0">
              <a:solidFill>
                <a:srgbClr val="000000"/>
              </a:solidFill>
            </a:endParaRPr>
          </a:p>
          <a:p>
            <a:endParaRPr lang="en-IE" dirty="0"/>
          </a:p>
        </p:txBody>
      </p:sp>
      <p:sp>
        <p:nvSpPr>
          <p:cNvPr id="4" name="Slide Number Placeholder 3"/>
          <p:cNvSpPr>
            <a:spLocks noGrp="1"/>
          </p:cNvSpPr>
          <p:nvPr>
            <p:ph type="sldNum" sz="quarter" idx="5"/>
          </p:nvPr>
        </p:nvSpPr>
        <p:spPr/>
        <p:txBody>
          <a:bodyPr/>
          <a:lstStyle/>
          <a:p>
            <a:fld id="{F8EE1ACB-28A1-4BA0-BCA1-E28068BAD17D}" type="slidenum">
              <a:rPr lang="fr-BE" smtClean="0"/>
              <a:t>7</a:t>
            </a:fld>
            <a:endParaRPr lang="fr-BE"/>
          </a:p>
        </p:txBody>
      </p:sp>
    </p:spTree>
    <p:extLst>
      <p:ext uri="{BB962C8B-B14F-4D97-AF65-F5344CB8AC3E}">
        <p14:creationId xmlns:p14="http://schemas.microsoft.com/office/powerpoint/2010/main" val="3372980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endParaRPr lang="en-US" altLang="fr-FR" dirty="0">
              <a:solidFill>
                <a:srgbClr val="000000"/>
              </a:solidFill>
            </a:endParaRPr>
          </a:p>
        </p:txBody>
      </p:sp>
      <p:sp>
        <p:nvSpPr>
          <p:cNvPr id="4" name="Slide Number Placeholder 3"/>
          <p:cNvSpPr>
            <a:spLocks noGrp="1"/>
          </p:cNvSpPr>
          <p:nvPr>
            <p:ph type="sldNum" sz="quarter" idx="5"/>
          </p:nvPr>
        </p:nvSpPr>
        <p:spPr/>
        <p:txBody>
          <a:bodyPr/>
          <a:lstStyle/>
          <a:p>
            <a:fld id="{F8EE1ACB-28A1-4BA0-BCA1-E28068BAD17D}" type="slidenum">
              <a:rPr lang="fr-BE" smtClean="0"/>
              <a:t>8</a:t>
            </a:fld>
            <a:endParaRPr lang="fr-BE"/>
          </a:p>
        </p:txBody>
      </p:sp>
    </p:spTree>
    <p:extLst>
      <p:ext uri="{BB962C8B-B14F-4D97-AF65-F5344CB8AC3E}">
        <p14:creationId xmlns:p14="http://schemas.microsoft.com/office/powerpoint/2010/main" val="10601769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9</a:t>
            </a:fld>
            <a:endParaRPr lang="fr-BE"/>
          </a:p>
        </p:txBody>
      </p:sp>
      <p:sp>
        <p:nvSpPr>
          <p:cNvPr id="5" name="Notes Placeholder 4"/>
          <p:cNvSpPr>
            <a:spLocks noGrp="1"/>
          </p:cNvSpPr>
          <p:nvPr>
            <p:ph type="body" sz="quarter" idx="11"/>
          </p:nvPr>
        </p:nvSpPr>
        <p:spPr/>
        <p:txBody>
          <a:bodyPr/>
          <a:lstStyle/>
          <a:p>
            <a:pPr eaLnBrk="1" hangingPunct="1"/>
            <a:r>
              <a:rPr lang="it-IT" altLang="fr-FR" sz="1200" b="1" dirty="0">
                <a:solidFill>
                  <a:srgbClr val="000000"/>
                </a:solidFill>
              </a:rPr>
              <a:t>15% </a:t>
            </a:r>
          </a:p>
          <a:p>
            <a:pPr eaLnBrk="1" hangingPunct="1"/>
            <a:endParaRPr lang="it-IT" altLang="fr-FR" sz="1200" b="1" dirty="0">
              <a:solidFill>
                <a:srgbClr val="000000"/>
              </a:solidFill>
            </a:endParaRPr>
          </a:p>
          <a:p>
            <a:pPr eaLnBrk="1" hangingPunct="1"/>
            <a:r>
              <a:rPr lang="it-IT" altLang="fr-FR" sz="1200" b="1" dirty="0">
                <a:solidFill>
                  <a:srgbClr val="000000"/>
                </a:solidFill>
              </a:rPr>
              <a:t>10% = ice + 2% = lakes + 3% = built up areas</a:t>
            </a:r>
          </a:p>
          <a:p>
            <a:pPr algn="ctr" eaLnBrk="1" hangingPunct="1"/>
            <a:endParaRPr lang="it-IT" altLang="fr-FR" sz="300" b="1" dirty="0">
              <a:solidFill>
                <a:srgbClr val="000000"/>
              </a:solidFill>
            </a:endParaRPr>
          </a:p>
          <a:p>
            <a:pPr eaLnBrk="1" hangingPunct="1">
              <a:spcBef>
                <a:spcPct val="0"/>
              </a:spcBef>
            </a:pPr>
            <a:endParaRPr lang="it-IT" altLang="fr-FR" sz="1200" b="1" dirty="0">
              <a:solidFill>
                <a:srgbClr val="000000"/>
              </a:solidFill>
            </a:endParaRPr>
          </a:p>
          <a:p>
            <a:pPr eaLnBrk="1" hangingPunct="1">
              <a:spcBef>
                <a:spcPct val="0"/>
              </a:spcBef>
            </a:pPr>
            <a:endParaRPr lang="it-IT" altLang="fr-FR" sz="1200" b="1" dirty="0">
              <a:solidFill>
                <a:srgbClr val="000000"/>
              </a:solidFill>
            </a:endParaRPr>
          </a:p>
          <a:p>
            <a:pPr eaLnBrk="1" hangingPunct="1">
              <a:spcBef>
                <a:spcPct val="0"/>
              </a:spcBef>
            </a:pPr>
            <a:r>
              <a:rPr lang="it-IT" altLang="fr-FR" sz="1200" b="1" dirty="0">
                <a:solidFill>
                  <a:srgbClr val="000000"/>
                </a:solidFill>
              </a:rPr>
              <a:t>The orange colour shows you where they occur.</a:t>
            </a:r>
          </a:p>
          <a:p>
            <a:pPr eaLnBrk="1" hangingPunct="1">
              <a:spcBef>
                <a:spcPct val="0"/>
              </a:spcBef>
            </a:pPr>
            <a:r>
              <a:rPr lang="it-IT" altLang="fr-FR" sz="1200" b="1" dirty="0">
                <a:solidFill>
                  <a:srgbClr val="000000"/>
                </a:solidFill>
              </a:rPr>
              <a:t>The Greenland Ice Cap and large lakes such as the Caspian Sea are obvious while the mega-cities of the planet show up as dots.</a:t>
            </a:r>
          </a:p>
          <a:p>
            <a:pPr eaLnBrk="1" hangingPunct="1">
              <a:spcBef>
                <a:spcPct val="0"/>
              </a:spcBef>
            </a:pPr>
            <a:endParaRPr lang="it-IT" altLang="fr-FR" sz="1200" b="1" dirty="0">
              <a:solidFill>
                <a:srgbClr val="000000"/>
              </a:solidFill>
            </a:endParaRPr>
          </a:p>
          <a:p>
            <a:pPr eaLnBrk="1" hangingPunct="1">
              <a:spcBef>
                <a:spcPct val="0"/>
              </a:spcBef>
            </a:pPr>
            <a:r>
              <a:rPr lang="fr-FR" altLang="fr-FR" sz="1200" b="1" dirty="0">
                <a:latin typeface="Verdana" panose="020B0604030504040204" pitchFamily="34" charset="0"/>
              </a:rPr>
              <a:t>Th</a:t>
            </a:r>
            <a:r>
              <a:rPr lang="en-US" altLang="fr-FR" sz="1200" b="1" dirty="0">
                <a:latin typeface="Verdana" panose="020B0604030504040204" pitchFamily="34" charset="0"/>
              </a:rPr>
              <a:t>is</a:t>
            </a:r>
            <a:r>
              <a:rPr lang="fr-FR" altLang="fr-FR" sz="1200" b="1" dirty="0">
                <a:latin typeface="Verdana" panose="020B0604030504040204" pitchFamily="34" charset="0"/>
              </a:rPr>
              <a:t> </a:t>
            </a:r>
            <a:r>
              <a:rPr lang="fr-FR" altLang="fr-FR" sz="1200" b="1" dirty="0" err="1">
                <a:latin typeface="Verdana" panose="020B0604030504040204" pitchFamily="34" charset="0"/>
              </a:rPr>
              <a:t>means</a:t>
            </a:r>
            <a:r>
              <a:rPr lang="fr-FR" altLang="fr-FR" sz="1200" b="1" dirty="0">
                <a:latin typeface="Verdana" panose="020B0604030504040204" pitchFamily="34" charset="0"/>
              </a:rPr>
              <a:t> </a:t>
            </a:r>
            <a:r>
              <a:rPr lang="fr-FR" altLang="fr-FR" sz="1200" b="1" dirty="0" err="1">
                <a:latin typeface="Verdana" panose="020B0604030504040204" pitchFamily="34" charset="0"/>
              </a:rPr>
              <a:t>that</a:t>
            </a:r>
            <a:r>
              <a:rPr lang="fr-FR" altLang="fr-FR" sz="1200" b="1" dirty="0">
                <a:latin typeface="Verdana" panose="020B0604030504040204" pitchFamily="34" charset="0"/>
              </a:rPr>
              <a:t> </a:t>
            </a:r>
            <a:r>
              <a:rPr lang="fr-FR" altLang="fr-FR" sz="1200" b="1" dirty="0" err="1">
                <a:latin typeface="Verdana" panose="020B0604030504040204" pitchFamily="34" charset="0"/>
              </a:rPr>
              <a:t>we</a:t>
            </a:r>
            <a:r>
              <a:rPr lang="fr-FR" altLang="fr-FR" sz="1200" b="1" dirty="0">
                <a:latin typeface="Verdana" panose="020B0604030504040204" pitchFamily="34" charset="0"/>
              </a:rPr>
              <a:t> </a:t>
            </a:r>
            <a:r>
              <a:rPr lang="en-US" altLang="fr-FR" sz="1200" b="1" dirty="0">
                <a:latin typeface="Verdana" panose="020B0604030504040204" pitchFamily="34" charset="0"/>
              </a:rPr>
              <a:t>have</a:t>
            </a:r>
            <a:r>
              <a:rPr lang="fr-FR" altLang="fr-FR" sz="1200" b="1" dirty="0">
                <a:latin typeface="Verdana" panose="020B0604030504040204" pitchFamily="34" charset="0"/>
              </a:rPr>
              <a:t> t</a:t>
            </a:r>
            <a:r>
              <a:rPr lang="en-US" altLang="fr-FR" sz="1200" b="1" dirty="0">
                <a:latin typeface="Verdana" panose="020B0604030504040204" pitchFamily="34" charset="0"/>
              </a:rPr>
              <a:t>o cut away 15% from our piece of apple (about 1/8</a:t>
            </a:r>
            <a:r>
              <a:rPr lang="en-US" altLang="fr-FR" sz="1200" b="1" baseline="30000" dirty="0">
                <a:latin typeface="Verdana" panose="020B0604030504040204" pitchFamily="34" charset="0"/>
              </a:rPr>
              <a:t>th</a:t>
            </a:r>
            <a:r>
              <a:rPr lang="en-US" altLang="fr-FR" sz="1200" b="1" dirty="0">
                <a:latin typeface="Verdana" panose="020B0604030504040204" pitchFamily="34" charset="0"/>
              </a:rPr>
              <a:t>).</a:t>
            </a:r>
            <a:endParaRPr lang="fr-FR" altLang="fr-FR" sz="1200" b="1" dirty="0">
              <a:latin typeface="Verdana" panose="020B0604030504040204" pitchFamily="34" charset="0"/>
            </a:endParaRPr>
          </a:p>
        </p:txBody>
      </p:sp>
    </p:spTree>
    <p:extLst>
      <p:ext uri="{BB962C8B-B14F-4D97-AF65-F5344CB8AC3E}">
        <p14:creationId xmlns:p14="http://schemas.microsoft.com/office/powerpoint/2010/main" val="806507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10</a:t>
            </a:fld>
            <a:endParaRPr lang="fr-BE"/>
          </a:p>
        </p:txBody>
      </p:sp>
      <p:sp>
        <p:nvSpPr>
          <p:cNvPr id="5" name="Notes Placeholder 4"/>
          <p:cNvSpPr>
            <a:spLocks noGrp="1"/>
          </p:cNvSpPr>
          <p:nvPr>
            <p:ph type="body" sz="quarter" idx="11"/>
          </p:nvPr>
        </p:nvSpPr>
        <p:spPr/>
        <p:txBody>
          <a:bodyPr/>
          <a:lstStyle/>
          <a:p>
            <a:pPr eaLnBrk="1" hangingPunct="1">
              <a:spcBef>
                <a:spcPct val="0"/>
              </a:spcBef>
            </a:pPr>
            <a:r>
              <a:rPr lang="it-IT" altLang="fr-FR" b="1" dirty="0">
                <a:solidFill>
                  <a:srgbClr val="000000"/>
                </a:solidFill>
              </a:rPr>
              <a:t>6%</a:t>
            </a:r>
          </a:p>
          <a:p>
            <a:pPr eaLnBrk="1" hangingPunct="1">
              <a:spcBef>
                <a:spcPct val="0"/>
              </a:spcBef>
            </a:pPr>
            <a:endParaRPr lang="it-IT" altLang="fr-FR" b="1" dirty="0">
              <a:solidFill>
                <a:srgbClr val="000000"/>
              </a:solidFill>
            </a:endParaRPr>
          </a:p>
          <a:p>
            <a:pPr eaLnBrk="1" hangingPunct="1">
              <a:spcBef>
                <a:spcPct val="0"/>
              </a:spcBef>
            </a:pPr>
            <a:r>
              <a:rPr lang="it-IT" altLang="fr-FR" b="1" dirty="0">
                <a:solidFill>
                  <a:srgbClr val="000000"/>
                </a:solidFill>
              </a:rPr>
              <a:t>Food production is limited because it</a:t>
            </a:r>
            <a:r>
              <a:rPr lang="it-IT" altLang="it-IT" b="1" dirty="0">
                <a:solidFill>
                  <a:srgbClr val="000000"/>
                </a:solidFill>
              </a:rPr>
              <a:t>’</a:t>
            </a:r>
            <a:r>
              <a:rPr lang="it-IT" altLang="fr-FR" b="1" dirty="0">
                <a:solidFill>
                  <a:srgbClr val="000000"/>
                </a:solidFill>
              </a:rPr>
              <a:t>s too high, the land is too steep and the soils are rocky and shallow.</a:t>
            </a:r>
            <a:endParaRPr lang="en-US" altLang="fr-FR" b="1" dirty="0">
              <a:solidFill>
                <a:srgbClr val="000000"/>
              </a:solidFill>
            </a:endParaRPr>
          </a:p>
          <a:p>
            <a:pPr eaLnBrk="1" hangingPunct="1">
              <a:spcBef>
                <a:spcPct val="0"/>
              </a:spcBef>
            </a:pPr>
            <a:endParaRPr lang="it-IT" altLang="fr-FR" b="1" dirty="0">
              <a:solidFill>
                <a:srgbClr val="000000"/>
              </a:solidFill>
            </a:endParaRPr>
          </a:p>
          <a:p>
            <a:pPr eaLnBrk="1" hangingPunct="1">
              <a:spcBef>
                <a:spcPct val="0"/>
              </a:spcBef>
            </a:pPr>
            <a:endParaRPr lang="it-IT" altLang="fr-FR" b="1" dirty="0">
              <a:solidFill>
                <a:srgbClr val="000000"/>
              </a:solidFill>
            </a:endParaRPr>
          </a:p>
          <a:p>
            <a:pPr eaLnBrk="1" hangingPunct="1">
              <a:spcBef>
                <a:spcPct val="0"/>
              </a:spcBef>
            </a:pPr>
            <a:r>
              <a:rPr lang="it-IT" altLang="fr-FR" b="1" dirty="0">
                <a:solidFill>
                  <a:srgbClr val="000000"/>
                </a:solidFill>
              </a:rPr>
              <a:t>The orange colour shows you where the the major mountain ranges occur.</a:t>
            </a:r>
          </a:p>
          <a:p>
            <a:pPr eaLnBrk="1" hangingPunct="1">
              <a:spcBef>
                <a:spcPct val="0"/>
              </a:spcBef>
            </a:pPr>
            <a:r>
              <a:rPr lang="it-IT" altLang="fr-FR" b="1" dirty="0">
                <a:solidFill>
                  <a:srgbClr val="000000"/>
                </a:solidFill>
              </a:rPr>
              <a:t>The Himalayas and Andes of South America are obvious.</a:t>
            </a:r>
          </a:p>
          <a:p>
            <a:pPr eaLnBrk="1" hangingPunct="1">
              <a:spcBef>
                <a:spcPct val="0"/>
              </a:spcBef>
            </a:pPr>
            <a:r>
              <a:rPr lang="it-IT" altLang="fr-FR" b="1" dirty="0">
                <a:solidFill>
                  <a:srgbClr val="000000"/>
                </a:solidFill>
              </a:rPr>
              <a:t>The black colour is the area excluded by the previous question.</a:t>
            </a:r>
            <a:endParaRPr lang="it-IT" altLang="fr-FR" sz="4800" b="1" dirty="0">
              <a:solidFill>
                <a:srgbClr val="000000"/>
              </a:solidFill>
            </a:endParaRPr>
          </a:p>
          <a:p>
            <a:pPr eaLnBrk="1" hangingPunct="1">
              <a:spcBef>
                <a:spcPct val="0"/>
              </a:spcBef>
            </a:pPr>
            <a:endParaRPr lang="en-IE" altLang="fr-FR" dirty="0"/>
          </a:p>
          <a:p>
            <a:pPr eaLnBrk="1" hangingPunct="1">
              <a:spcBef>
                <a:spcPct val="0"/>
              </a:spcBef>
            </a:pPr>
            <a:r>
              <a:rPr lang="en-US" altLang="fr-FR" b="1" dirty="0">
                <a:latin typeface="Verdana" panose="020B0604030504040204" pitchFamily="34" charset="0"/>
              </a:rPr>
              <a:t>…we need to cut away 6% or about 1/20</a:t>
            </a:r>
            <a:r>
              <a:rPr lang="en-US" altLang="fr-FR" b="1" baseline="30000" dirty="0">
                <a:latin typeface="Verdana" panose="020B0604030504040204" pitchFamily="34" charset="0"/>
              </a:rPr>
              <a:t>th</a:t>
            </a:r>
            <a:r>
              <a:rPr lang="en-US" altLang="fr-FR" b="1" dirty="0">
                <a:latin typeface="Verdana" panose="020B0604030504040204" pitchFamily="34" charset="0"/>
              </a:rPr>
              <a:t> of the apple.</a:t>
            </a:r>
            <a:endParaRPr lang="fr-FR" altLang="fr-FR" b="1" dirty="0">
              <a:latin typeface="Verdana" panose="020B0604030504040204" pitchFamily="34" charset="0"/>
            </a:endParaRPr>
          </a:p>
          <a:p>
            <a:pPr eaLnBrk="1" hangingPunct="1"/>
            <a:endParaRPr lang="fr-FR" altLang="fr-FR" sz="1200" b="1" dirty="0">
              <a:latin typeface="Verdana" panose="020B0604030504040204" pitchFamily="34" charset="0"/>
            </a:endParaRPr>
          </a:p>
        </p:txBody>
      </p:sp>
    </p:spTree>
    <p:extLst>
      <p:ext uri="{BB962C8B-B14F-4D97-AF65-F5344CB8AC3E}">
        <p14:creationId xmlns:p14="http://schemas.microsoft.com/office/powerpoint/2010/main" val="416226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9" name="Picture 8" descr="Graphical user interface&#10;&#10;Description automatically generated with low confidence">
            <a:extLst>
              <a:ext uri="{FF2B5EF4-FFF2-40B4-BE49-F238E27FC236}">
                <a16:creationId xmlns:a16="http://schemas.microsoft.com/office/drawing/2014/main" id="{4039065D-CF2F-CA16-AB65-80BBA7C4CC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B54CB86-760F-E2D4-4C63-1A68DB39E084}"/>
              </a:ext>
            </a:extLst>
          </p:cNvPr>
          <p:cNvSpPr/>
          <p:nvPr userDrawn="1"/>
        </p:nvSpPr>
        <p:spPr>
          <a:xfrm>
            <a:off x="11830422" y="263115"/>
            <a:ext cx="101600" cy="1099669"/>
          </a:xfrm>
          <a:prstGeom prst="rect">
            <a:avLst/>
          </a:prstGeom>
          <a:solidFill>
            <a:srgbClr val="E53E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34A1CC7E-9368-578A-0800-B22A85A69CDE}"/>
              </a:ext>
            </a:extLst>
          </p:cNvPr>
          <p:cNvSpPr txBox="1"/>
          <p:nvPr userDrawn="1"/>
        </p:nvSpPr>
        <p:spPr>
          <a:xfrm rot="16200000">
            <a:off x="11178914" y="600152"/>
            <a:ext cx="1392664" cy="192360"/>
          </a:xfrm>
          <a:prstGeom prst="rect">
            <a:avLst/>
          </a:prstGeom>
          <a:noFill/>
        </p:spPr>
        <p:txBody>
          <a:bodyPr wrap="square" rtlCol="0">
            <a:spAutoFit/>
          </a:bodyPr>
          <a:lstStyle/>
          <a:p>
            <a:r>
              <a:rPr lang="en-GB" sz="650" dirty="0">
                <a:solidFill>
                  <a:srgbClr val="F5F5F4"/>
                </a:solidFill>
                <a:latin typeface="Arial" panose="020B0604020202020204" pitchFamily="34" charset="0"/>
                <a:cs typeface="Arial" panose="020B0604020202020204" pitchFamily="34" charset="0"/>
              </a:rPr>
              <a:t>@ European Union 2024</a:t>
            </a:r>
          </a:p>
        </p:txBody>
      </p:sp>
    </p:spTree>
    <p:extLst>
      <p:ext uri="{BB962C8B-B14F-4D97-AF65-F5344CB8AC3E}">
        <p14:creationId xmlns:p14="http://schemas.microsoft.com/office/powerpoint/2010/main" val="1094075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CF3C0C53-142B-FFBE-9994-8D683736FD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857"/>
            <a:ext cx="12192000" cy="6856286"/>
          </a:xfrm>
          <a:prstGeom prst="rect">
            <a:avLst/>
          </a:prstGeom>
        </p:spPr>
      </p:pic>
      <p:sp>
        <p:nvSpPr>
          <p:cNvPr id="10" name="Slide Number Placeholder 5"/>
          <p:cNvSpPr txBox="1">
            <a:spLocks/>
          </p:cNvSpPr>
          <p:nvPr userDrawn="1"/>
        </p:nvSpPr>
        <p:spPr>
          <a:xfrm>
            <a:off x="11477514" y="637086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E51B46D-6379-471F-B62F-8DF864A0151A}" type="slidenum">
              <a:rPr lang="en-GB" sz="1200" smtClean="0"/>
              <a:pPr/>
              <a:t>‹#›</a:t>
            </a:fld>
            <a:endParaRPr lang="en-GB" sz="1200" dirty="0"/>
          </a:p>
        </p:txBody>
      </p:sp>
      <p:sp>
        <p:nvSpPr>
          <p:cNvPr id="6" name="Title 1"/>
          <p:cNvSpPr>
            <a:spLocks noGrp="1"/>
          </p:cNvSpPr>
          <p:nvPr>
            <p:ph type="title" hasCustomPrompt="1"/>
          </p:nvPr>
        </p:nvSpPr>
        <p:spPr>
          <a:xfrm>
            <a:off x="555969" y="3082917"/>
            <a:ext cx="11080186" cy="1616083"/>
          </a:xfrm>
          <a:prstGeom prst="rect">
            <a:avLst/>
          </a:prstGeom>
        </p:spPr>
        <p:txBody>
          <a:bodyPr>
            <a:normAutofit/>
          </a:bodyPr>
          <a:lstStyle>
            <a:lvl1pPr algn="ctr">
              <a:defRPr sz="4000" b="1">
                <a:solidFill>
                  <a:schemeClr val="accent1"/>
                </a:solidFill>
                <a:latin typeface="Arial" panose="020B0604020202020204" pitchFamily="34" charset="0"/>
                <a:cs typeface="Arial" panose="020B0604020202020204" pitchFamily="34" charset="0"/>
              </a:defRPr>
            </a:lvl1pPr>
          </a:lstStyle>
          <a:p>
            <a:r>
              <a:rPr lang="en-US" dirty="0"/>
              <a:t>Section Titles</a:t>
            </a:r>
            <a:endParaRPr lang="en-GB" dirty="0"/>
          </a:p>
        </p:txBody>
      </p:sp>
    </p:spTree>
    <p:extLst>
      <p:ext uri="{BB962C8B-B14F-4D97-AF65-F5344CB8AC3E}">
        <p14:creationId xmlns:p14="http://schemas.microsoft.com/office/powerpoint/2010/main" val="92830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9" name="Title 1"/>
          <p:cNvSpPr>
            <a:spLocks noGrp="1"/>
          </p:cNvSpPr>
          <p:nvPr>
            <p:ph type="title"/>
          </p:nvPr>
        </p:nvSpPr>
        <p:spPr>
          <a:xfrm>
            <a:off x="488966" y="1055516"/>
            <a:ext cx="10816308" cy="528116"/>
          </a:xfrm>
          <a:prstGeom prst="rect">
            <a:avLst/>
          </a:prstGeom>
        </p:spPr>
        <p:txBody>
          <a:bodyPr>
            <a:normAutofit/>
          </a:bodyPr>
          <a:lstStyle>
            <a:lvl1pPr>
              <a:defRPr sz="22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0" name="Content Placeholder 2"/>
          <p:cNvSpPr>
            <a:spLocks noGrp="1"/>
          </p:cNvSpPr>
          <p:nvPr>
            <p:ph idx="1"/>
          </p:nvPr>
        </p:nvSpPr>
        <p:spPr>
          <a:xfrm>
            <a:off x="488966" y="1881049"/>
            <a:ext cx="10816308" cy="4214686"/>
          </a:xfrm>
          <a:prstGeom prst="rect">
            <a:avLst/>
          </a:prstGeom>
        </p:spPr>
        <p:txBody>
          <a:bodyPr/>
          <a:lstStyle>
            <a:lvl1pPr>
              <a:buClr>
                <a:schemeClr val="tx2"/>
              </a:buClr>
              <a:defRPr sz="1600">
                <a:latin typeface="Arial" panose="020B0604020202020204" pitchFamily="34" charset="0"/>
                <a:cs typeface="Arial" panose="020B0604020202020204" pitchFamily="34" charset="0"/>
              </a:defRPr>
            </a:lvl1pPr>
            <a:lvl2pPr marL="536575" indent="-274638">
              <a:buFont typeface="Segoe UI" panose="020B0502040204020203" pitchFamily="34" charset="0"/>
              <a:buChar char="-"/>
              <a:defRPr sz="1400">
                <a:latin typeface="Arial" panose="020B0604020202020204" pitchFamily="34" charset="0"/>
                <a:cs typeface="Arial" panose="020B0604020202020204" pitchFamily="34" charset="0"/>
              </a:defRPr>
            </a:lvl2pPr>
            <a:lvl3pPr marL="536575" indent="-274638">
              <a:defRPr>
                <a:latin typeface="Segoe UI" panose="020B0502040204020203" pitchFamily="34" charset="0"/>
                <a:cs typeface="Segoe UI" panose="020B0502040204020203" pitchFamily="34" charset="0"/>
              </a:defRPr>
            </a:lvl3pPr>
            <a:lvl4pPr marL="536575" indent="-274638">
              <a:defRPr>
                <a:latin typeface="Segoe UI" panose="020B0502040204020203" pitchFamily="34" charset="0"/>
                <a:cs typeface="Segoe UI" panose="020B0502040204020203" pitchFamily="34" charset="0"/>
              </a:defRPr>
            </a:lvl4pPr>
            <a:lvl5pPr marL="536575" indent="-274638">
              <a:defRPr>
                <a:latin typeface="Segoe UI" panose="020B0502040204020203" pitchFamily="34" charset="0"/>
                <a:cs typeface="Segoe UI" panose="020B0502040204020203" pitchFamily="34" charset="0"/>
              </a:defRPr>
            </a:lvl5pPr>
          </a:lstStyle>
          <a:p>
            <a:pPr lvl="0"/>
            <a:r>
              <a:rPr lang="en-US" dirty="0"/>
              <a:t>Edit Master text styles</a:t>
            </a:r>
          </a:p>
          <a:p>
            <a:pPr lvl="1"/>
            <a:r>
              <a:rPr lang="en-US" dirty="0"/>
              <a:t>Second level</a:t>
            </a:r>
          </a:p>
        </p:txBody>
      </p:sp>
      <p:sp>
        <p:nvSpPr>
          <p:cNvPr id="8" name="Slide Number Placeholder 5"/>
          <p:cNvSpPr txBox="1">
            <a:spLocks/>
          </p:cNvSpPr>
          <p:nvPr userDrawn="1"/>
        </p:nvSpPr>
        <p:spPr>
          <a:xfrm>
            <a:off x="11477514" y="637086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E51B46D-6379-471F-B62F-8DF864A0151A}" type="slidenum">
              <a:rPr lang="en-GB" sz="1200" smtClean="0"/>
              <a:pPr/>
              <a:t>‹#›</a:t>
            </a:fld>
            <a:endParaRPr lang="en-GB" sz="1200" dirty="0"/>
          </a:p>
        </p:txBody>
      </p:sp>
      <p:pic>
        <p:nvPicPr>
          <p:cNvPr id="3" name="Graphic 2">
            <a:extLst>
              <a:ext uri="{FF2B5EF4-FFF2-40B4-BE49-F238E27FC236}">
                <a16:creationId xmlns:a16="http://schemas.microsoft.com/office/drawing/2014/main" id="{905A7FBA-35A6-1F70-CBC0-A44E72E4261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733363" y="-1200212"/>
            <a:ext cx="3695700" cy="2971800"/>
          </a:xfrm>
          <a:prstGeom prst="rect">
            <a:avLst/>
          </a:prstGeom>
        </p:spPr>
      </p:pic>
      <p:pic>
        <p:nvPicPr>
          <p:cNvPr id="4" name="Graphic 3">
            <a:extLst>
              <a:ext uri="{FF2B5EF4-FFF2-40B4-BE49-F238E27FC236}">
                <a16:creationId xmlns:a16="http://schemas.microsoft.com/office/drawing/2014/main" id="{981B50E7-C374-72DD-1632-B00980B0523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85238" y="285688"/>
            <a:ext cx="10747704" cy="790088"/>
          </a:xfrm>
          <a:prstGeom prst="rect">
            <a:avLst/>
          </a:prstGeom>
        </p:spPr>
      </p:pic>
    </p:spTree>
    <p:extLst>
      <p:ext uri="{BB962C8B-B14F-4D97-AF65-F5344CB8AC3E}">
        <p14:creationId xmlns:p14="http://schemas.microsoft.com/office/powerpoint/2010/main" val="734407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250F3FC4-B2F0-0384-C48F-EDB67A26C0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45" y="0"/>
            <a:ext cx="12192000" cy="6856286"/>
          </a:xfrm>
          <a:prstGeom prst="rect">
            <a:avLst/>
          </a:prstGeom>
        </p:spPr>
      </p:pic>
      <p:sp>
        <p:nvSpPr>
          <p:cNvPr id="2" name="TextBox 1">
            <a:extLst>
              <a:ext uri="{FF2B5EF4-FFF2-40B4-BE49-F238E27FC236}">
                <a16:creationId xmlns:a16="http://schemas.microsoft.com/office/drawing/2014/main" id="{4AFC9D89-5670-1CF5-F4B6-F3A7310FD9A7}"/>
              </a:ext>
            </a:extLst>
          </p:cNvPr>
          <p:cNvSpPr txBox="1"/>
          <p:nvPr userDrawn="1"/>
        </p:nvSpPr>
        <p:spPr>
          <a:xfrm>
            <a:off x="3092711" y="2176431"/>
            <a:ext cx="6000688" cy="1089529"/>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7200" b="1" i="0" u="none" strike="noStrike" kern="1200" cap="none" spc="0" normalizeH="0" baseline="0" noProof="0" dirty="0">
                <a:ln>
                  <a:noFill/>
                </a:ln>
                <a:solidFill>
                  <a:schemeClr val="bg1"/>
                </a:solidFill>
                <a:effectLst/>
                <a:uLnTx/>
                <a:uFillTx/>
                <a:latin typeface="Myriad Pro" panose="020B0503030403020204" pitchFamily="34" charset="0"/>
                <a:ea typeface="+mn-ea"/>
                <a:cs typeface="Segoe UI" panose="020B0502040204020203" pitchFamily="34" charset="0"/>
              </a:rPr>
              <a:t>Thank you!</a:t>
            </a:r>
          </a:p>
        </p:txBody>
      </p:sp>
    </p:spTree>
    <p:extLst>
      <p:ext uri="{BB962C8B-B14F-4D97-AF65-F5344CB8AC3E}">
        <p14:creationId xmlns:p14="http://schemas.microsoft.com/office/powerpoint/2010/main" val="2015827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250F3FC4-B2F0-0384-C48F-EDB67A26C0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45" y="0"/>
            <a:ext cx="12192000" cy="6856286"/>
          </a:xfrm>
          <a:prstGeom prst="rect">
            <a:avLst/>
          </a:prstGeom>
        </p:spPr>
      </p:pic>
    </p:spTree>
    <p:extLst>
      <p:ext uri="{BB962C8B-B14F-4D97-AF65-F5344CB8AC3E}">
        <p14:creationId xmlns:p14="http://schemas.microsoft.com/office/powerpoint/2010/main" val="18863718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5"/>
          <p:cNvSpPr txBox="1">
            <a:spLocks/>
          </p:cNvSpPr>
          <p:nvPr userDrawn="1"/>
        </p:nvSpPr>
        <p:spPr>
          <a:xfrm>
            <a:off x="11477514" y="637086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E51B46D-6379-471F-B62F-8DF864A0151A}" type="slidenum">
              <a:rPr lang="en-GB" sz="1200" smtClean="0"/>
              <a:pPr/>
              <a:t>‹#›</a:t>
            </a:fld>
            <a:endParaRPr lang="en-GB" sz="1200" dirty="0"/>
          </a:p>
        </p:txBody>
      </p:sp>
    </p:spTree>
    <p:extLst>
      <p:ext uri="{BB962C8B-B14F-4D97-AF65-F5344CB8AC3E}">
        <p14:creationId xmlns:p14="http://schemas.microsoft.com/office/powerpoint/2010/main" val="1195397474"/>
      </p:ext>
    </p:extLst>
  </p:cSld>
  <p:clrMap bg1="lt1" tx1="dk1" bg2="lt2" tx2="dk2" accent1="accent1" accent2="accent2" accent3="accent3" accent4="accent4" accent5="accent5" accent6="accent6" hlink="hlink" folHlink="folHlink"/>
  <p:sldLayoutIdLst>
    <p:sldLayoutId id="2147483661" r:id="rId1"/>
    <p:sldLayoutId id="2147483650" r:id="rId2"/>
    <p:sldLayoutId id="2147483652" r:id="rId3"/>
    <p:sldLayoutId id="2147483660" r:id="rId4"/>
    <p:sldLayoutId id="2147483662" r:id="rId5"/>
  </p:sldLayoutIdLst>
  <p:txStyles>
    <p:titleStyle>
      <a:lvl1pPr algn="l" defTabSz="914400" rtl="0" eaLnBrk="1" latinLnBrk="0" hangingPunct="1">
        <a:lnSpc>
          <a:spcPct val="90000"/>
        </a:lnSpc>
        <a:spcBef>
          <a:spcPct val="0"/>
        </a:spcBef>
        <a:buNone/>
        <a:defRPr sz="4400" kern="1200">
          <a:solidFill>
            <a:schemeClr val="tx1"/>
          </a:solidFill>
          <a:latin typeface="Segoe UI Semibold" panose="020B0702040204020203" pitchFamily="34" charset="0"/>
          <a:ea typeface="+mj-ea"/>
          <a:cs typeface="Segoe UI Semibold" panose="020B07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10.jpeg"/><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36.jpeg"/><Relationship Id="rId4" Type="http://schemas.openxmlformats.org/officeDocument/2006/relationships/image" Target="../media/image35.jpeg"/></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39.jpeg"/></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39.jpeg"/></Relationships>
</file>

<file path=ppt/slides/_rels/slide27.xml.rels><?xml version="1.0" encoding="UTF-8" standalone="yes"?>
<Relationships xmlns="http://schemas.openxmlformats.org/package/2006/relationships"><Relationship Id="rId2" Type="http://schemas.openxmlformats.org/officeDocument/2006/relationships/hyperlink" Target="http://ec.europa.eu/horizon-europe" TargetMode="Externa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0.png"/><Relationship Id="rId7"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42.png"/><Relationship Id="rId5" Type="http://schemas.openxmlformats.org/officeDocument/2006/relationships/hyperlink" Target="https://twitter.com/eu_commission" TargetMode="External"/><Relationship Id="rId10" Type="http://schemas.openxmlformats.org/officeDocument/2006/relationships/hyperlink" Target="https://esdac.jrc.ec.europa.eu/" TargetMode="External"/><Relationship Id="rId4" Type="http://schemas.openxmlformats.org/officeDocument/2006/relationships/image" Target="../media/image41.png"/><Relationship Id="rId9" Type="http://schemas.openxmlformats.org/officeDocument/2006/relationships/hyperlink" Target="http://ec.europa.eu/horizon-europ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5.jpe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4CE81694-6F1D-4306-94BF-E23E4D5D17A8}"/>
              </a:ext>
            </a:extLst>
          </p:cNvPr>
          <p:cNvSpPr txBox="1">
            <a:spLocks/>
          </p:cNvSpPr>
          <p:nvPr/>
        </p:nvSpPr>
        <p:spPr>
          <a:xfrm>
            <a:off x="1715947" y="4641979"/>
            <a:ext cx="6299164" cy="729426"/>
          </a:xfrm>
          <a:prstGeom prst="rect">
            <a:avLst/>
          </a:prstGeom>
          <a:noFill/>
          <a:effectLst/>
        </p:spPr>
        <p:txBody>
          <a:bodyPr>
            <a:noAutofit/>
          </a:bodyPr>
          <a:lstStyle>
            <a:lvl1pPr algn="l" defTabSz="914400" rtl="0" eaLnBrk="1" latinLnBrk="0" hangingPunct="1">
              <a:lnSpc>
                <a:spcPct val="90000"/>
              </a:lnSpc>
              <a:spcBef>
                <a:spcPct val="0"/>
              </a:spcBef>
              <a:buNone/>
              <a:defRPr sz="4400" kern="1200">
                <a:solidFill>
                  <a:schemeClr val="tx1"/>
                </a:solidFill>
                <a:latin typeface="Segoe UI Semibold" panose="020B0702040204020203" pitchFamily="34" charset="0"/>
                <a:ea typeface="+mj-ea"/>
                <a:cs typeface="Segoe UI Semibold" panose="020B0702040204020203" pitchFamily="34" charset="0"/>
              </a:defRPr>
            </a:lvl1pPr>
          </a:lstStyle>
          <a:p>
            <a:r>
              <a:rPr lang="en-US" sz="2400" b="1" dirty="0">
                <a:solidFill>
                  <a:schemeClr val="accent1"/>
                </a:solidFill>
                <a:latin typeface="Arial" panose="020B0604020202020204" pitchFamily="34" charset="0"/>
                <a:cs typeface="Arial" panose="020B0604020202020204" pitchFamily="34" charset="0"/>
              </a:rPr>
              <a:t>Apple soil game</a:t>
            </a:r>
          </a:p>
          <a:p>
            <a:r>
              <a:rPr lang="en-US" sz="2400" b="1" dirty="0">
                <a:solidFill>
                  <a:schemeClr val="accent1"/>
                </a:solidFill>
                <a:latin typeface="Arial" panose="020B0604020202020204" pitchFamily="34" charset="0"/>
                <a:cs typeface="Arial" panose="020B0604020202020204" pitchFamily="34" charset="0"/>
              </a:rPr>
              <a:t>Joint Research Centre</a:t>
            </a:r>
            <a:endParaRPr lang="en-GB" sz="2400" b="1" dirty="0">
              <a:solidFill>
                <a:schemeClr val="accent1"/>
              </a:solidFill>
              <a:latin typeface="Arial" panose="020B0604020202020204" pitchFamily="34" charset="0"/>
              <a:cs typeface="Arial" panose="020B0604020202020204" pitchFamily="34" charset="0"/>
            </a:endParaRPr>
          </a:p>
        </p:txBody>
      </p:sp>
      <p:sp>
        <p:nvSpPr>
          <p:cNvPr id="3" name="Title 4">
            <a:extLst>
              <a:ext uri="{FF2B5EF4-FFF2-40B4-BE49-F238E27FC236}">
                <a16:creationId xmlns:a16="http://schemas.microsoft.com/office/drawing/2014/main" id="{B26E2D38-BF94-A760-98E7-96A1D7508CB1}"/>
              </a:ext>
            </a:extLst>
          </p:cNvPr>
          <p:cNvSpPr txBox="1">
            <a:spLocks/>
          </p:cNvSpPr>
          <p:nvPr/>
        </p:nvSpPr>
        <p:spPr>
          <a:xfrm>
            <a:off x="6516671" y="6324145"/>
            <a:ext cx="5531555" cy="396473"/>
          </a:xfrm>
          <a:prstGeom prst="rect">
            <a:avLst/>
          </a:prstGeom>
          <a:noFill/>
          <a:effectLst/>
        </p:spPr>
        <p:txBody>
          <a:bodyPr>
            <a:noAutofit/>
          </a:bodyPr>
          <a:lstStyle>
            <a:lvl1pPr algn="l" defTabSz="914400" rtl="0" eaLnBrk="1" latinLnBrk="0" hangingPunct="1">
              <a:lnSpc>
                <a:spcPct val="90000"/>
              </a:lnSpc>
              <a:spcBef>
                <a:spcPct val="0"/>
              </a:spcBef>
              <a:buNone/>
              <a:defRPr sz="4400" kern="1200">
                <a:solidFill>
                  <a:schemeClr val="tx1"/>
                </a:solidFill>
                <a:latin typeface="Segoe UI Semibold" panose="020B0702040204020203" pitchFamily="34" charset="0"/>
                <a:ea typeface="+mj-ea"/>
                <a:cs typeface="Segoe UI Semibold" panose="020B0702040204020203" pitchFamily="34" charset="0"/>
              </a:defRPr>
            </a:lvl1pPr>
          </a:lstStyle>
          <a:p>
            <a:pPr algn="r"/>
            <a:r>
              <a:rPr lang="en-US" sz="2400" b="1" dirty="0">
                <a:solidFill>
                  <a:schemeClr val="bg1"/>
                </a:solidFill>
                <a:latin typeface="Myriad Pro" panose="020B0503030403020204" pitchFamily="34" charset="0"/>
                <a:cs typeface="Arial" panose="020B0604020202020204" pitchFamily="34" charset="0"/>
              </a:rPr>
              <a:t>#MissionSoil  #EUmissions  #HorizonEU</a:t>
            </a:r>
            <a:endParaRPr lang="en-GB" sz="2400" b="1" dirty="0">
              <a:solidFill>
                <a:schemeClr val="bg1"/>
              </a:solidFill>
              <a:latin typeface="Myriad Pro" panose="020B0503030403020204" pitchFamily="34" charset="0"/>
              <a:cs typeface="Arial" panose="020B0604020202020204" pitchFamily="34" charset="0"/>
            </a:endParaRPr>
          </a:p>
        </p:txBody>
      </p:sp>
    </p:spTree>
    <p:extLst>
      <p:ext uri="{BB962C8B-B14F-4D97-AF65-F5344CB8AC3E}">
        <p14:creationId xmlns:p14="http://schemas.microsoft.com/office/powerpoint/2010/main" val="95826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3F3450-4FDC-341F-C9E8-4173313A3658}"/>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3">
            <a:extLst>
              <a:ext uri="{FF2B5EF4-FFF2-40B4-BE49-F238E27FC236}">
                <a16:creationId xmlns:a16="http://schemas.microsoft.com/office/drawing/2014/main" id="{2E168719-2F1F-84CC-939D-34D65F97ACB8}"/>
              </a:ext>
            </a:extLst>
          </p:cNvPr>
          <p:cNvPicPr>
            <a:picLocks noChangeAspect="1"/>
          </p:cNvPicPr>
          <p:nvPr/>
        </p:nvPicPr>
        <p:blipFill rotWithShape="1">
          <a:blip r:embed="rId3">
            <a:extLst>
              <a:ext uri="{28A0092B-C50C-407E-A947-70E740481C1C}">
                <a14:useLocalDpi xmlns:a14="http://schemas.microsoft.com/office/drawing/2010/main" val="0"/>
              </a:ext>
            </a:extLst>
          </a:blip>
          <a:srcRect l="402" t="10397"/>
          <a:stretch/>
        </p:blipFill>
        <p:spPr bwMode="auto">
          <a:xfrm>
            <a:off x="3108502" y="2378207"/>
            <a:ext cx="8848525" cy="4479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476498E-D0DF-1D6F-8F52-835D48A11C79}"/>
              </a:ext>
            </a:extLst>
          </p:cNvPr>
          <p:cNvSpPr txBox="1">
            <a:spLocks/>
          </p:cNvSpPr>
          <p:nvPr/>
        </p:nvSpPr>
        <p:spPr>
          <a:xfrm>
            <a:off x="488965" y="1092900"/>
            <a:ext cx="5340335" cy="765083"/>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lnSpc>
                <a:spcPct val="100000"/>
              </a:lnSpc>
              <a:spcBef>
                <a:spcPct val="0"/>
              </a:spcBef>
              <a:buFontTx/>
              <a:buNone/>
            </a:pPr>
            <a:r>
              <a:rPr lang="en-US" altLang="fr-FR" sz="2200" b="1" dirty="0">
                <a:solidFill>
                  <a:srgbClr val="007137"/>
                </a:solidFill>
                <a:latin typeface="Arial" panose="020B0604020202020204" pitchFamily="34" charset="0"/>
                <a:cs typeface="Arial" panose="020B0604020202020204" pitchFamily="34" charset="0"/>
              </a:rPr>
              <a:t>Try to guess… how much of the planet is covered by very high mountains?</a:t>
            </a:r>
          </a:p>
        </p:txBody>
      </p:sp>
      <p:sp>
        <p:nvSpPr>
          <p:cNvPr id="15" name="TextBox 14">
            <a:extLst>
              <a:ext uri="{FF2B5EF4-FFF2-40B4-BE49-F238E27FC236}">
                <a16:creationId xmlns:a16="http://schemas.microsoft.com/office/drawing/2014/main" id="{063B67A4-47A1-A72A-3850-E0257591D356}"/>
              </a:ext>
            </a:extLst>
          </p:cNvPr>
          <p:cNvSpPr txBox="1"/>
          <p:nvPr/>
        </p:nvSpPr>
        <p:spPr>
          <a:xfrm>
            <a:off x="1237479" y="2532746"/>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6%</a:t>
            </a:r>
          </a:p>
        </p:txBody>
      </p:sp>
      <p:sp>
        <p:nvSpPr>
          <p:cNvPr id="16" name="TextBox 15">
            <a:extLst>
              <a:ext uri="{FF2B5EF4-FFF2-40B4-BE49-F238E27FC236}">
                <a16:creationId xmlns:a16="http://schemas.microsoft.com/office/drawing/2014/main" id="{CD128110-BC86-0C82-5FCD-0543ACDEAFEE}"/>
              </a:ext>
            </a:extLst>
          </p:cNvPr>
          <p:cNvSpPr txBox="1"/>
          <p:nvPr/>
        </p:nvSpPr>
        <p:spPr>
          <a:xfrm>
            <a:off x="1237478" y="387452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10%</a:t>
            </a:r>
          </a:p>
        </p:txBody>
      </p:sp>
      <p:sp>
        <p:nvSpPr>
          <p:cNvPr id="17" name="TextBox 16">
            <a:extLst>
              <a:ext uri="{FF2B5EF4-FFF2-40B4-BE49-F238E27FC236}">
                <a16:creationId xmlns:a16="http://schemas.microsoft.com/office/drawing/2014/main" id="{077614B7-641C-D47F-EE13-3E464EAC9105}"/>
              </a:ext>
            </a:extLst>
          </p:cNvPr>
          <p:cNvSpPr txBox="1"/>
          <p:nvPr/>
        </p:nvSpPr>
        <p:spPr>
          <a:xfrm>
            <a:off x="1237478" y="525083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12%</a:t>
            </a:r>
          </a:p>
        </p:txBody>
      </p:sp>
      <p:sp>
        <p:nvSpPr>
          <p:cNvPr id="18" name="TextBox 17">
            <a:extLst>
              <a:ext uri="{FF2B5EF4-FFF2-40B4-BE49-F238E27FC236}">
                <a16:creationId xmlns:a16="http://schemas.microsoft.com/office/drawing/2014/main" id="{5D769E20-A52B-C716-D009-D8EAC2F00737}"/>
              </a:ext>
            </a:extLst>
          </p:cNvPr>
          <p:cNvSpPr txBox="1"/>
          <p:nvPr/>
        </p:nvSpPr>
        <p:spPr>
          <a:xfrm>
            <a:off x="583785" y="2994411"/>
            <a:ext cx="2524719" cy="369332"/>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A.</a:t>
            </a:r>
            <a:endParaRPr lang="en-GB" dirty="0">
              <a:solidFill>
                <a:srgbClr val="007137"/>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00AA1E0-FCEA-9CA5-2125-024A3BD561CE}"/>
              </a:ext>
            </a:extLst>
          </p:cNvPr>
          <p:cNvSpPr txBox="1"/>
          <p:nvPr/>
        </p:nvSpPr>
        <p:spPr>
          <a:xfrm>
            <a:off x="583785" y="4311380"/>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B</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83124C6-69C6-A296-8D30-507AA93A1D96}"/>
              </a:ext>
            </a:extLst>
          </p:cNvPr>
          <p:cNvSpPr txBox="1"/>
          <p:nvPr/>
        </p:nvSpPr>
        <p:spPr>
          <a:xfrm>
            <a:off x="583785" y="5668113"/>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C</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pic>
        <p:nvPicPr>
          <p:cNvPr id="28" name="Graphic 27">
            <a:extLst>
              <a:ext uri="{FF2B5EF4-FFF2-40B4-BE49-F238E27FC236}">
                <a16:creationId xmlns:a16="http://schemas.microsoft.com/office/drawing/2014/main" id="{596C1DAC-DF74-068C-7B52-A629BD578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45273" y="2649335"/>
            <a:ext cx="732949" cy="690149"/>
          </a:xfrm>
          <a:prstGeom prst="rect">
            <a:avLst/>
          </a:prstGeom>
        </p:spPr>
      </p:pic>
    </p:spTree>
    <p:extLst>
      <p:ext uri="{BB962C8B-B14F-4D97-AF65-F5344CB8AC3E}">
        <p14:creationId xmlns:p14="http://schemas.microsoft.com/office/powerpoint/2010/main" val="1122743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33258A-EFBA-5086-17D6-731D72403CC1}"/>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2">
            <a:extLst>
              <a:ext uri="{FF2B5EF4-FFF2-40B4-BE49-F238E27FC236}">
                <a16:creationId xmlns:a16="http://schemas.microsoft.com/office/drawing/2014/main" id="{996448A3-A235-F4AD-41A7-128355314068}"/>
              </a:ext>
            </a:extLst>
          </p:cNvPr>
          <p:cNvPicPr>
            <a:picLocks noChangeAspect="1"/>
          </p:cNvPicPr>
          <p:nvPr/>
        </p:nvPicPr>
        <p:blipFill rotWithShape="1">
          <a:blip r:embed="rId3">
            <a:extLst>
              <a:ext uri="{28A0092B-C50C-407E-A947-70E740481C1C}">
                <a14:useLocalDpi xmlns:a14="http://schemas.microsoft.com/office/drawing/2010/main" val="0"/>
              </a:ext>
            </a:extLst>
          </a:blip>
          <a:srcRect l="414" t="7224"/>
          <a:stretch/>
        </p:blipFill>
        <p:spPr bwMode="auto">
          <a:xfrm>
            <a:off x="3108503" y="2219389"/>
            <a:ext cx="8848524" cy="4637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476498E-D0DF-1D6F-8F52-835D48A11C79}"/>
              </a:ext>
            </a:extLst>
          </p:cNvPr>
          <p:cNvSpPr txBox="1">
            <a:spLocks/>
          </p:cNvSpPr>
          <p:nvPr/>
        </p:nvSpPr>
        <p:spPr>
          <a:xfrm>
            <a:off x="488965" y="1092900"/>
            <a:ext cx="5795103" cy="765083"/>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lnSpc>
                <a:spcPct val="100000"/>
              </a:lnSpc>
              <a:spcBef>
                <a:spcPct val="0"/>
              </a:spcBef>
              <a:buFontTx/>
              <a:buNone/>
            </a:pPr>
            <a:r>
              <a:rPr lang="en-US" altLang="fr-FR" sz="2200" b="1" dirty="0">
                <a:solidFill>
                  <a:srgbClr val="007137"/>
                </a:solidFill>
                <a:latin typeface="Arial" panose="020B0604020202020204" pitchFamily="34" charset="0"/>
                <a:cs typeface="Arial" panose="020B0604020202020204" pitchFamily="34" charset="0"/>
              </a:rPr>
              <a:t>How much is too cold?</a:t>
            </a:r>
          </a:p>
        </p:txBody>
      </p:sp>
      <p:sp>
        <p:nvSpPr>
          <p:cNvPr id="15" name="TextBox 14">
            <a:extLst>
              <a:ext uri="{FF2B5EF4-FFF2-40B4-BE49-F238E27FC236}">
                <a16:creationId xmlns:a16="http://schemas.microsoft.com/office/drawing/2014/main" id="{063B67A4-47A1-A72A-3850-E0257591D356}"/>
              </a:ext>
            </a:extLst>
          </p:cNvPr>
          <p:cNvSpPr txBox="1"/>
          <p:nvPr/>
        </p:nvSpPr>
        <p:spPr>
          <a:xfrm>
            <a:off x="1237479" y="2532746"/>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15%</a:t>
            </a:r>
          </a:p>
        </p:txBody>
      </p:sp>
      <p:sp>
        <p:nvSpPr>
          <p:cNvPr id="16" name="TextBox 15">
            <a:extLst>
              <a:ext uri="{FF2B5EF4-FFF2-40B4-BE49-F238E27FC236}">
                <a16:creationId xmlns:a16="http://schemas.microsoft.com/office/drawing/2014/main" id="{CD128110-BC86-0C82-5FCD-0543ACDEAFEE}"/>
              </a:ext>
            </a:extLst>
          </p:cNvPr>
          <p:cNvSpPr txBox="1"/>
          <p:nvPr/>
        </p:nvSpPr>
        <p:spPr>
          <a:xfrm>
            <a:off x="1237478" y="387452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19%</a:t>
            </a:r>
          </a:p>
        </p:txBody>
      </p:sp>
      <p:sp>
        <p:nvSpPr>
          <p:cNvPr id="17" name="TextBox 16">
            <a:extLst>
              <a:ext uri="{FF2B5EF4-FFF2-40B4-BE49-F238E27FC236}">
                <a16:creationId xmlns:a16="http://schemas.microsoft.com/office/drawing/2014/main" id="{077614B7-641C-D47F-EE13-3E464EAC9105}"/>
              </a:ext>
            </a:extLst>
          </p:cNvPr>
          <p:cNvSpPr txBox="1"/>
          <p:nvPr/>
        </p:nvSpPr>
        <p:spPr>
          <a:xfrm>
            <a:off x="1237478" y="525083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22%</a:t>
            </a:r>
          </a:p>
        </p:txBody>
      </p:sp>
      <p:sp>
        <p:nvSpPr>
          <p:cNvPr id="18" name="TextBox 17">
            <a:extLst>
              <a:ext uri="{FF2B5EF4-FFF2-40B4-BE49-F238E27FC236}">
                <a16:creationId xmlns:a16="http://schemas.microsoft.com/office/drawing/2014/main" id="{5D769E20-A52B-C716-D009-D8EAC2F00737}"/>
              </a:ext>
            </a:extLst>
          </p:cNvPr>
          <p:cNvSpPr txBox="1"/>
          <p:nvPr/>
        </p:nvSpPr>
        <p:spPr>
          <a:xfrm>
            <a:off x="583785" y="2994411"/>
            <a:ext cx="2524719" cy="369332"/>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A.</a:t>
            </a:r>
            <a:endParaRPr lang="en-GB" dirty="0">
              <a:solidFill>
                <a:srgbClr val="007137"/>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00AA1E0-FCEA-9CA5-2125-024A3BD561CE}"/>
              </a:ext>
            </a:extLst>
          </p:cNvPr>
          <p:cNvSpPr txBox="1"/>
          <p:nvPr/>
        </p:nvSpPr>
        <p:spPr>
          <a:xfrm>
            <a:off x="583785" y="4311380"/>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B</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83124C6-69C6-A296-8D30-507AA93A1D96}"/>
              </a:ext>
            </a:extLst>
          </p:cNvPr>
          <p:cNvSpPr txBox="1"/>
          <p:nvPr/>
        </p:nvSpPr>
        <p:spPr>
          <a:xfrm>
            <a:off x="583785" y="5668113"/>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C</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pic>
        <p:nvPicPr>
          <p:cNvPr id="28" name="Graphic 27">
            <a:extLst>
              <a:ext uri="{FF2B5EF4-FFF2-40B4-BE49-F238E27FC236}">
                <a16:creationId xmlns:a16="http://schemas.microsoft.com/office/drawing/2014/main" id="{596C1DAC-DF74-068C-7B52-A629BD578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63813" y="2649336"/>
            <a:ext cx="732949" cy="690149"/>
          </a:xfrm>
          <a:prstGeom prst="rect">
            <a:avLst/>
          </a:prstGeom>
        </p:spPr>
      </p:pic>
    </p:spTree>
    <p:extLst>
      <p:ext uri="{BB962C8B-B14F-4D97-AF65-F5344CB8AC3E}">
        <p14:creationId xmlns:p14="http://schemas.microsoft.com/office/powerpoint/2010/main" val="2652323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EC4F7E3-A923-A7DE-CA68-083BE4A07BDA}"/>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4">
            <a:extLst>
              <a:ext uri="{FF2B5EF4-FFF2-40B4-BE49-F238E27FC236}">
                <a16:creationId xmlns:a16="http://schemas.microsoft.com/office/drawing/2014/main" id="{F1E06870-B288-0BAC-7CE0-69CB128C8E4E}"/>
              </a:ext>
            </a:extLst>
          </p:cNvPr>
          <p:cNvPicPr>
            <a:picLocks noChangeAspect="1"/>
          </p:cNvPicPr>
          <p:nvPr/>
        </p:nvPicPr>
        <p:blipFill rotWithShape="1">
          <a:blip r:embed="rId3">
            <a:extLst>
              <a:ext uri="{28A0092B-C50C-407E-A947-70E740481C1C}">
                <a14:useLocalDpi xmlns:a14="http://schemas.microsoft.com/office/drawing/2010/main" val="0"/>
              </a:ext>
            </a:extLst>
          </a:blip>
          <a:srcRect l="424" t="9429"/>
          <a:stretch/>
        </p:blipFill>
        <p:spPr bwMode="auto">
          <a:xfrm>
            <a:off x="3108504" y="2330505"/>
            <a:ext cx="8848523" cy="452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476498E-D0DF-1D6F-8F52-835D48A11C79}"/>
              </a:ext>
            </a:extLst>
          </p:cNvPr>
          <p:cNvSpPr txBox="1">
            <a:spLocks/>
          </p:cNvSpPr>
          <p:nvPr/>
        </p:nvSpPr>
        <p:spPr>
          <a:xfrm>
            <a:off x="488965" y="1092900"/>
            <a:ext cx="5795103" cy="765083"/>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lnSpc>
                <a:spcPct val="100000"/>
              </a:lnSpc>
              <a:spcBef>
                <a:spcPct val="0"/>
              </a:spcBef>
              <a:buFontTx/>
              <a:buNone/>
            </a:pPr>
            <a:r>
              <a:rPr lang="en-US" altLang="fr-FR" sz="2200" b="1" dirty="0">
                <a:solidFill>
                  <a:srgbClr val="007137"/>
                </a:solidFill>
                <a:latin typeface="Arial" panose="020B0604020202020204" pitchFamily="34" charset="0"/>
                <a:cs typeface="Arial" panose="020B0604020202020204" pitchFamily="34" charset="0"/>
              </a:rPr>
              <a:t>How much is too hot?</a:t>
            </a:r>
          </a:p>
        </p:txBody>
      </p:sp>
      <p:sp>
        <p:nvSpPr>
          <p:cNvPr id="15" name="TextBox 14">
            <a:extLst>
              <a:ext uri="{FF2B5EF4-FFF2-40B4-BE49-F238E27FC236}">
                <a16:creationId xmlns:a16="http://schemas.microsoft.com/office/drawing/2014/main" id="{063B67A4-47A1-A72A-3850-E0257591D356}"/>
              </a:ext>
            </a:extLst>
          </p:cNvPr>
          <p:cNvSpPr txBox="1"/>
          <p:nvPr/>
        </p:nvSpPr>
        <p:spPr>
          <a:xfrm>
            <a:off x="1237479" y="2532746"/>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2%</a:t>
            </a:r>
          </a:p>
        </p:txBody>
      </p:sp>
      <p:sp>
        <p:nvSpPr>
          <p:cNvPr id="16" name="TextBox 15">
            <a:extLst>
              <a:ext uri="{FF2B5EF4-FFF2-40B4-BE49-F238E27FC236}">
                <a16:creationId xmlns:a16="http://schemas.microsoft.com/office/drawing/2014/main" id="{CD128110-BC86-0C82-5FCD-0543ACDEAFEE}"/>
              </a:ext>
            </a:extLst>
          </p:cNvPr>
          <p:cNvSpPr txBox="1"/>
          <p:nvPr/>
        </p:nvSpPr>
        <p:spPr>
          <a:xfrm>
            <a:off x="1237478" y="387452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6%</a:t>
            </a:r>
          </a:p>
        </p:txBody>
      </p:sp>
      <p:sp>
        <p:nvSpPr>
          <p:cNvPr id="17" name="TextBox 16">
            <a:extLst>
              <a:ext uri="{FF2B5EF4-FFF2-40B4-BE49-F238E27FC236}">
                <a16:creationId xmlns:a16="http://schemas.microsoft.com/office/drawing/2014/main" id="{077614B7-641C-D47F-EE13-3E464EAC9105}"/>
              </a:ext>
            </a:extLst>
          </p:cNvPr>
          <p:cNvSpPr txBox="1"/>
          <p:nvPr/>
        </p:nvSpPr>
        <p:spPr>
          <a:xfrm>
            <a:off x="1237478" y="525083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10%</a:t>
            </a:r>
          </a:p>
        </p:txBody>
      </p:sp>
      <p:sp>
        <p:nvSpPr>
          <p:cNvPr id="18" name="TextBox 17">
            <a:extLst>
              <a:ext uri="{FF2B5EF4-FFF2-40B4-BE49-F238E27FC236}">
                <a16:creationId xmlns:a16="http://schemas.microsoft.com/office/drawing/2014/main" id="{5D769E20-A52B-C716-D009-D8EAC2F00737}"/>
              </a:ext>
            </a:extLst>
          </p:cNvPr>
          <p:cNvSpPr txBox="1"/>
          <p:nvPr/>
        </p:nvSpPr>
        <p:spPr>
          <a:xfrm>
            <a:off x="583785" y="2994411"/>
            <a:ext cx="2524719" cy="369332"/>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A.</a:t>
            </a:r>
            <a:endParaRPr lang="en-GB" dirty="0">
              <a:solidFill>
                <a:srgbClr val="007137"/>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00AA1E0-FCEA-9CA5-2125-024A3BD561CE}"/>
              </a:ext>
            </a:extLst>
          </p:cNvPr>
          <p:cNvSpPr txBox="1"/>
          <p:nvPr/>
        </p:nvSpPr>
        <p:spPr>
          <a:xfrm>
            <a:off x="583785" y="4311380"/>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B</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83124C6-69C6-A296-8D30-507AA93A1D96}"/>
              </a:ext>
            </a:extLst>
          </p:cNvPr>
          <p:cNvSpPr txBox="1"/>
          <p:nvPr/>
        </p:nvSpPr>
        <p:spPr>
          <a:xfrm>
            <a:off x="583785" y="5668113"/>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C</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pic>
        <p:nvPicPr>
          <p:cNvPr id="28" name="Graphic 27">
            <a:extLst>
              <a:ext uri="{FF2B5EF4-FFF2-40B4-BE49-F238E27FC236}">
                <a16:creationId xmlns:a16="http://schemas.microsoft.com/office/drawing/2014/main" id="{596C1DAC-DF74-068C-7B52-A629BD578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98448" y="2649336"/>
            <a:ext cx="732949" cy="690149"/>
          </a:xfrm>
          <a:prstGeom prst="rect">
            <a:avLst/>
          </a:prstGeom>
        </p:spPr>
      </p:pic>
    </p:spTree>
    <p:extLst>
      <p:ext uri="{BB962C8B-B14F-4D97-AF65-F5344CB8AC3E}">
        <p14:creationId xmlns:p14="http://schemas.microsoft.com/office/powerpoint/2010/main" val="900690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156395-AA83-2148-E5A2-4435F541D647}"/>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4">
            <a:extLst>
              <a:ext uri="{FF2B5EF4-FFF2-40B4-BE49-F238E27FC236}">
                <a16:creationId xmlns:a16="http://schemas.microsoft.com/office/drawing/2014/main" id="{1AEAB8C2-0739-C1E0-022B-78ED6F58EC05}"/>
              </a:ext>
            </a:extLst>
          </p:cNvPr>
          <p:cNvPicPr>
            <a:picLocks noChangeAspect="1"/>
          </p:cNvPicPr>
          <p:nvPr/>
        </p:nvPicPr>
        <p:blipFill rotWithShape="1">
          <a:blip r:embed="rId3">
            <a:extLst>
              <a:ext uri="{28A0092B-C50C-407E-A947-70E740481C1C}">
                <a14:useLocalDpi xmlns:a14="http://schemas.microsoft.com/office/drawing/2010/main" val="0"/>
              </a:ext>
            </a:extLst>
          </a:blip>
          <a:srcRect l="486" t="6969"/>
          <a:stretch/>
        </p:blipFill>
        <p:spPr bwMode="auto">
          <a:xfrm>
            <a:off x="3108504" y="2206238"/>
            <a:ext cx="8848523" cy="465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476498E-D0DF-1D6F-8F52-835D48A11C79}"/>
              </a:ext>
            </a:extLst>
          </p:cNvPr>
          <p:cNvSpPr txBox="1">
            <a:spLocks/>
          </p:cNvSpPr>
          <p:nvPr/>
        </p:nvSpPr>
        <p:spPr>
          <a:xfrm>
            <a:off x="488965" y="1092900"/>
            <a:ext cx="5795103" cy="765083"/>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lnSpc>
                <a:spcPct val="100000"/>
              </a:lnSpc>
              <a:spcBef>
                <a:spcPct val="0"/>
              </a:spcBef>
              <a:buFontTx/>
              <a:buNone/>
            </a:pPr>
            <a:r>
              <a:rPr lang="en-US" altLang="fr-FR" sz="2200" b="1" dirty="0">
                <a:solidFill>
                  <a:srgbClr val="007137"/>
                </a:solidFill>
                <a:latin typeface="Arial" panose="020B0604020202020204" pitchFamily="34" charset="0"/>
                <a:cs typeface="Arial" panose="020B0604020202020204" pitchFamily="34" charset="0"/>
              </a:rPr>
              <a:t>How much is too dry?</a:t>
            </a:r>
          </a:p>
        </p:txBody>
      </p:sp>
      <p:sp>
        <p:nvSpPr>
          <p:cNvPr id="15" name="TextBox 14">
            <a:extLst>
              <a:ext uri="{FF2B5EF4-FFF2-40B4-BE49-F238E27FC236}">
                <a16:creationId xmlns:a16="http://schemas.microsoft.com/office/drawing/2014/main" id="{063B67A4-47A1-A72A-3850-E0257591D356}"/>
              </a:ext>
            </a:extLst>
          </p:cNvPr>
          <p:cNvSpPr txBox="1"/>
          <p:nvPr/>
        </p:nvSpPr>
        <p:spPr>
          <a:xfrm>
            <a:off x="1237479" y="2532746"/>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15%</a:t>
            </a:r>
          </a:p>
        </p:txBody>
      </p:sp>
      <p:sp>
        <p:nvSpPr>
          <p:cNvPr id="16" name="TextBox 15">
            <a:extLst>
              <a:ext uri="{FF2B5EF4-FFF2-40B4-BE49-F238E27FC236}">
                <a16:creationId xmlns:a16="http://schemas.microsoft.com/office/drawing/2014/main" id="{CD128110-BC86-0C82-5FCD-0543ACDEAFEE}"/>
              </a:ext>
            </a:extLst>
          </p:cNvPr>
          <p:cNvSpPr txBox="1"/>
          <p:nvPr/>
        </p:nvSpPr>
        <p:spPr>
          <a:xfrm>
            <a:off x="1237478" y="387452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20%</a:t>
            </a:r>
          </a:p>
        </p:txBody>
      </p:sp>
      <p:sp>
        <p:nvSpPr>
          <p:cNvPr id="17" name="TextBox 16">
            <a:extLst>
              <a:ext uri="{FF2B5EF4-FFF2-40B4-BE49-F238E27FC236}">
                <a16:creationId xmlns:a16="http://schemas.microsoft.com/office/drawing/2014/main" id="{077614B7-641C-D47F-EE13-3E464EAC9105}"/>
              </a:ext>
            </a:extLst>
          </p:cNvPr>
          <p:cNvSpPr txBox="1"/>
          <p:nvPr/>
        </p:nvSpPr>
        <p:spPr>
          <a:xfrm>
            <a:off x="1237478" y="525083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25%</a:t>
            </a:r>
          </a:p>
        </p:txBody>
      </p:sp>
      <p:sp>
        <p:nvSpPr>
          <p:cNvPr id="18" name="TextBox 17">
            <a:extLst>
              <a:ext uri="{FF2B5EF4-FFF2-40B4-BE49-F238E27FC236}">
                <a16:creationId xmlns:a16="http://schemas.microsoft.com/office/drawing/2014/main" id="{5D769E20-A52B-C716-D009-D8EAC2F00737}"/>
              </a:ext>
            </a:extLst>
          </p:cNvPr>
          <p:cNvSpPr txBox="1"/>
          <p:nvPr/>
        </p:nvSpPr>
        <p:spPr>
          <a:xfrm>
            <a:off x="583785" y="2994411"/>
            <a:ext cx="2524719" cy="369332"/>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A.</a:t>
            </a:r>
            <a:endParaRPr lang="en-GB" dirty="0">
              <a:solidFill>
                <a:srgbClr val="007137"/>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00AA1E0-FCEA-9CA5-2125-024A3BD561CE}"/>
              </a:ext>
            </a:extLst>
          </p:cNvPr>
          <p:cNvSpPr txBox="1"/>
          <p:nvPr/>
        </p:nvSpPr>
        <p:spPr>
          <a:xfrm>
            <a:off x="583785" y="4311380"/>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B</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83124C6-69C6-A296-8D30-507AA93A1D96}"/>
              </a:ext>
            </a:extLst>
          </p:cNvPr>
          <p:cNvSpPr txBox="1"/>
          <p:nvPr/>
        </p:nvSpPr>
        <p:spPr>
          <a:xfrm>
            <a:off x="583785" y="5668113"/>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C</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pic>
        <p:nvPicPr>
          <p:cNvPr id="28" name="Graphic 27">
            <a:extLst>
              <a:ext uri="{FF2B5EF4-FFF2-40B4-BE49-F238E27FC236}">
                <a16:creationId xmlns:a16="http://schemas.microsoft.com/office/drawing/2014/main" id="{596C1DAC-DF74-068C-7B52-A629BD578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11835" y="3976442"/>
            <a:ext cx="732949" cy="690149"/>
          </a:xfrm>
          <a:prstGeom prst="rect">
            <a:avLst/>
          </a:prstGeom>
        </p:spPr>
      </p:pic>
    </p:spTree>
    <p:extLst>
      <p:ext uri="{BB962C8B-B14F-4D97-AF65-F5344CB8AC3E}">
        <p14:creationId xmlns:p14="http://schemas.microsoft.com/office/powerpoint/2010/main" val="3559950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EEF8E9E-27FE-8A99-7B4B-0DDE622ED53E}"/>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2">
            <a:extLst>
              <a:ext uri="{FF2B5EF4-FFF2-40B4-BE49-F238E27FC236}">
                <a16:creationId xmlns:a16="http://schemas.microsoft.com/office/drawing/2014/main" id="{84E0F051-FF90-7CAB-D8A5-9447AAFEEF2C}"/>
              </a:ext>
            </a:extLst>
          </p:cNvPr>
          <p:cNvPicPr>
            <a:picLocks noChangeAspect="1"/>
          </p:cNvPicPr>
          <p:nvPr/>
        </p:nvPicPr>
        <p:blipFill rotWithShape="1">
          <a:blip r:embed="rId3">
            <a:extLst>
              <a:ext uri="{28A0092B-C50C-407E-A947-70E740481C1C}">
                <a14:useLocalDpi xmlns:a14="http://schemas.microsoft.com/office/drawing/2010/main" val="0"/>
              </a:ext>
            </a:extLst>
          </a:blip>
          <a:srcRect l="387" t="9271"/>
          <a:stretch/>
        </p:blipFill>
        <p:spPr bwMode="auto">
          <a:xfrm>
            <a:off x="3108504" y="2324008"/>
            <a:ext cx="8848523" cy="4533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476498E-D0DF-1D6F-8F52-835D48A11C79}"/>
              </a:ext>
            </a:extLst>
          </p:cNvPr>
          <p:cNvSpPr txBox="1">
            <a:spLocks/>
          </p:cNvSpPr>
          <p:nvPr/>
        </p:nvSpPr>
        <p:spPr>
          <a:xfrm>
            <a:off x="488965" y="1092900"/>
            <a:ext cx="5313629" cy="765083"/>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lnSpc>
                <a:spcPct val="100000"/>
              </a:lnSpc>
              <a:spcBef>
                <a:spcPct val="0"/>
              </a:spcBef>
              <a:buFontTx/>
              <a:buNone/>
            </a:pPr>
            <a:r>
              <a:rPr lang="en-US" altLang="fr-FR" sz="2200" b="1" dirty="0">
                <a:solidFill>
                  <a:srgbClr val="007137"/>
                </a:solidFill>
                <a:latin typeface="Arial" panose="020B0604020202020204" pitchFamily="34" charset="0"/>
                <a:cs typeface="Arial" panose="020B0604020202020204" pitchFamily="34" charset="0"/>
              </a:rPr>
              <a:t>How much land is covered by thin and poorly developed soils?</a:t>
            </a:r>
          </a:p>
        </p:txBody>
      </p:sp>
      <p:sp>
        <p:nvSpPr>
          <p:cNvPr id="15" name="TextBox 14">
            <a:extLst>
              <a:ext uri="{FF2B5EF4-FFF2-40B4-BE49-F238E27FC236}">
                <a16:creationId xmlns:a16="http://schemas.microsoft.com/office/drawing/2014/main" id="{063B67A4-47A1-A72A-3850-E0257591D356}"/>
              </a:ext>
            </a:extLst>
          </p:cNvPr>
          <p:cNvSpPr txBox="1"/>
          <p:nvPr/>
        </p:nvSpPr>
        <p:spPr>
          <a:xfrm>
            <a:off x="1237479" y="2532746"/>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a:t>
            </a:r>
          </a:p>
        </p:txBody>
      </p:sp>
      <p:sp>
        <p:nvSpPr>
          <p:cNvPr id="16" name="TextBox 15">
            <a:extLst>
              <a:ext uri="{FF2B5EF4-FFF2-40B4-BE49-F238E27FC236}">
                <a16:creationId xmlns:a16="http://schemas.microsoft.com/office/drawing/2014/main" id="{CD128110-BC86-0C82-5FCD-0543ACDEAFEE}"/>
              </a:ext>
            </a:extLst>
          </p:cNvPr>
          <p:cNvSpPr txBox="1"/>
          <p:nvPr/>
        </p:nvSpPr>
        <p:spPr>
          <a:xfrm>
            <a:off x="1237478" y="387452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3%</a:t>
            </a:r>
          </a:p>
        </p:txBody>
      </p:sp>
      <p:sp>
        <p:nvSpPr>
          <p:cNvPr id="17" name="TextBox 16">
            <a:extLst>
              <a:ext uri="{FF2B5EF4-FFF2-40B4-BE49-F238E27FC236}">
                <a16:creationId xmlns:a16="http://schemas.microsoft.com/office/drawing/2014/main" id="{077614B7-641C-D47F-EE13-3E464EAC9105}"/>
              </a:ext>
            </a:extLst>
          </p:cNvPr>
          <p:cNvSpPr txBox="1"/>
          <p:nvPr/>
        </p:nvSpPr>
        <p:spPr>
          <a:xfrm>
            <a:off x="1237478" y="525083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6%</a:t>
            </a:r>
          </a:p>
        </p:txBody>
      </p:sp>
      <p:sp>
        <p:nvSpPr>
          <p:cNvPr id="18" name="TextBox 17">
            <a:extLst>
              <a:ext uri="{FF2B5EF4-FFF2-40B4-BE49-F238E27FC236}">
                <a16:creationId xmlns:a16="http://schemas.microsoft.com/office/drawing/2014/main" id="{5D769E20-A52B-C716-D009-D8EAC2F00737}"/>
              </a:ext>
            </a:extLst>
          </p:cNvPr>
          <p:cNvSpPr txBox="1"/>
          <p:nvPr/>
        </p:nvSpPr>
        <p:spPr>
          <a:xfrm>
            <a:off x="583785" y="2994411"/>
            <a:ext cx="2524719" cy="369332"/>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A.</a:t>
            </a:r>
            <a:endParaRPr lang="en-GB" dirty="0">
              <a:solidFill>
                <a:srgbClr val="007137"/>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00AA1E0-FCEA-9CA5-2125-024A3BD561CE}"/>
              </a:ext>
            </a:extLst>
          </p:cNvPr>
          <p:cNvSpPr txBox="1"/>
          <p:nvPr/>
        </p:nvSpPr>
        <p:spPr>
          <a:xfrm>
            <a:off x="583785" y="4311380"/>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B</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83124C6-69C6-A296-8D30-507AA93A1D96}"/>
              </a:ext>
            </a:extLst>
          </p:cNvPr>
          <p:cNvSpPr txBox="1"/>
          <p:nvPr/>
        </p:nvSpPr>
        <p:spPr>
          <a:xfrm>
            <a:off x="583785" y="5668113"/>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C</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pic>
        <p:nvPicPr>
          <p:cNvPr id="28" name="Graphic 27">
            <a:extLst>
              <a:ext uri="{FF2B5EF4-FFF2-40B4-BE49-F238E27FC236}">
                <a16:creationId xmlns:a16="http://schemas.microsoft.com/office/drawing/2014/main" id="{596C1DAC-DF74-068C-7B52-A629BD578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26813" y="3966853"/>
            <a:ext cx="732949" cy="690149"/>
          </a:xfrm>
          <a:prstGeom prst="rect">
            <a:avLst/>
          </a:prstGeom>
        </p:spPr>
      </p:pic>
    </p:spTree>
    <p:extLst>
      <p:ext uri="{BB962C8B-B14F-4D97-AF65-F5344CB8AC3E}">
        <p14:creationId xmlns:p14="http://schemas.microsoft.com/office/powerpoint/2010/main" val="3553527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2581D88-7EA8-7BEE-EC2A-2435BC6B20A5}"/>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2">
            <a:extLst>
              <a:ext uri="{FF2B5EF4-FFF2-40B4-BE49-F238E27FC236}">
                <a16:creationId xmlns:a16="http://schemas.microsoft.com/office/drawing/2014/main" id="{02D2E7B0-974C-4C1E-6411-173204E6652E}"/>
              </a:ext>
            </a:extLst>
          </p:cNvPr>
          <p:cNvPicPr>
            <a:picLocks noChangeAspect="1"/>
          </p:cNvPicPr>
          <p:nvPr/>
        </p:nvPicPr>
        <p:blipFill rotWithShape="1">
          <a:blip r:embed="rId3">
            <a:extLst>
              <a:ext uri="{28A0092B-C50C-407E-A947-70E740481C1C}">
                <a14:useLocalDpi xmlns:a14="http://schemas.microsoft.com/office/drawing/2010/main" val="0"/>
              </a:ext>
            </a:extLst>
          </a:blip>
          <a:srcRect l="657" t="6488"/>
          <a:stretch/>
        </p:blipFill>
        <p:spPr bwMode="auto">
          <a:xfrm>
            <a:off x="3108504" y="2173846"/>
            <a:ext cx="8848523" cy="4684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476498E-D0DF-1D6F-8F52-835D48A11C79}"/>
              </a:ext>
            </a:extLst>
          </p:cNvPr>
          <p:cNvSpPr txBox="1">
            <a:spLocks/>
          </p:cNvSpPr>
          <p:nvPr/>
        </p:nvSpPr>
        <p:spPr>
          <a:xfrm>
            <a:off x="488965" y="1092900"/>
            <a:ext cx="7629540" cy="492209"/>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lnSpc>
                <a:spcPct val="100000"/>
              </a:lnSpc>
              <a:spcBef>
                <a:spcPct val="0"/>
              </a:spcBef>
              <a:buFontTx/>
              <a:buNone/>
            </a:pPr>
            <a:r>
              <a:rPr lang="en-US" altLang="fr-FR" sz="2200" b="1" dirty="0">
                <a:solidFill>
                  <a:srgbClr val="007137"/>
                </a:solidFill>
                <a:latin typeface="Arial" panose="020B0604020202020204" pitchFamily="34" charset="0"/>
                <a:cs typeface="Arial" panose="020B0604020202020204" pitchFamily="34" charset="0"/>
              </a:rPr>
              <a:t>How much of the planet is covered by ‘salty’ soils?</a:t>
            </a:r>
          </a:p>
        </p:txBody>
      </p:sp>
      <p:sp>
        <p:nvSpPr>
          <p:cNvPr id="15" name="TextBox 14">
            <a:extLst>
              <a:ext uri="{FF2B5EF4-FFF2-40B4-BE49-F238E27FC236}">
                <a16:creationId xmlns:a16="http://schemas.microsoft.com/office/drawing/2014/main" id="{063B67A4-47A1-A72A-3850-E0257591D356}"/>
              </a:ext>
            </a:extLst>
          </p:cNvPr>
          <p:cNvSpPr txBox="1"/>
          <p:nvPr/>
        </p:nvSpPr>
        <p:spPr>
          <a:xfrm>
            <a:off x="1237479" y="2532746"/>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a:t>
            </a:r>
          </a:p>
        </p:txBody>
      </p:sp>
      <p:sp>
        <p:nvSpPr>
          <p:cNvPr id="16" name="TextBox 15">
            <a:extLst>
              <a:ext uri="{FF2B5EF4-FFF2-40B4-BE49-F238E27FC236}">
                <a16:creationId xmlns:a16="http://schemas.microsoft.com/office/drawing/2014/main" id="{CD128110-BC86-0C82-5FCD-0543ACDEAFEE}"/>
              </a:ext>
            </a:extLst>
          </p:cNvPr>
          <p:cNvSpPr txBox="1"/>
          <p:nvPr/>
        </p:nvSpPr>
        <p:spPr>
          <a:xfrm>
            <a:off x="1237478" y="387452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3%</a:t>
            </a:r>
          </a:p>
        </p:txBody>
      </p:sp>
      <p:sp>
        <p:nvSpPr>
          <p:cNvPr id="17" name="TextBox 16">
            <a:extLst>
              <a:ext uri="{FF2B5EF4-FFF2-40B4-BE49-F238E27FC236}">
                <a16:creationId xmlns:a16="http://schemas.microsoft.com/office/drawing/2014/main" id="{077614B7-641C-D47F-EE13-3E464EAC9105}"/>
              </a:ext>
            </a:extLst>
          </p:cNvPr>
          <p:cNvSpPr txBox="1"/>
          <p:nvPr/>
        </p:nvSpPr>
        <p:spPr>
          <a:xfrm>
            <a:off x="1237478" y="525083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8%</a:t>
            </a:r>
          </a:p>
        </p:txBody>
      </p:sp>
      <p:sp>
        <p:nvSpPr>
          <p:cNvPr id="18" name="TextBox 17">
            <a:extLst>
              <a:ext uri="{FF2B5EF4-FFF2-40B4-BE49-F238E27FC236}">
                <a16:creationId xmlns:a16="http://schemas.microsoft.com/office/drawing/2014/main" id="{5D769E20-A52B-C716-D009-D8EAC2F00737}"/>
              </a:ext>
            </a:extLst>
          </p:cNvPr>
          <p:cNvSpPr txBox="1"/>
          <p:nvPr/>
        </p:nvSpPr>
        <p:spPr>
          <a:xfrm>
            <a:off x="583785" y="2994411"/>
            <a:ext cx="2524719" cy="369332"/>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A.</a:t>
            </a:r>
            <a:endParaRPr lang="en-GB" dirty="0">
              <a:solidFill>
                <a:srgbClr val="007137"/>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00AA1E0-FCEA-9CA5-2125-024A3BD561CE}"/>
              </a:ext>
            </a:extLst>
          </p:cNvPr>
          <p:cNvSpPr txBox="1"/>
          <p:nvPr/>
        </p:nvSpPr>
        <p:spPr>
          <a:xfrm>
            <a:off x="583785" y="4311380"/>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B</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83124C6-69C6-A296-8D30-507AA93A1D96}"/>
              </a:ext>
            </a:extLst>
          </p:cNvPr>
          <p:cNvSpPr txBox="1"/>
          <p:nvPr/>
        </p:nvSpPr>
        <p:spPr>
          <a:xfrm>
            <a:off x="583785" y="5668113"/>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C</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pic>
        <p:nvPicPr>
          <p:cNvPr id="28" name="Graphic 27">
            <a:extLst>
              <a:ext uri="{FF2B5EF4-FFF2-40B4-BE49-F238E27FC236}">
                <a16:creationId xmlns:a16="http://schemas.microsoft.com/office/drawing/2014/main" id="{596C1DAC-DF74-068C-7B52-A629BD578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16560" y="3966305"/>
            <a:ext cx="732949" cy="690149"/>
          </a:xfrm>
          <a:prstGeom prst="rect">
            <a:avLst/>
          </a:prstGeom>
        </p:spPr>
      </p:pic>
    </p:spTree>
    <p:extLst>
      <p:ext uri="{BB962C8B-B14F-4D97-AF65-F5344CB8AC3E}">
        <p14:creationId xmlns:p14="http://schemas.microsoft.com/office/powerpoint/2010/main" val="1850914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D7833D5-F922-DB77-5E75-029673CFD2AA}"/>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2">
            <a:extLst>
              <a:ext uri="{FF2B5EF4-FFF2-40B4-BE49-F238E27FC236}">
                <a16:creationId xmlns:a16="http://schemas.microsoft.com/office/drawing/2014/main" id="{3C3C86A3-357A-9137-85FF-8814504AC6F4}"/>
              </a:ext>
            </a:extLst>
          </p:cNvPr>
          <p:cNvPicPr>
            <a:picLocks noChangeAspect="1"/>
          </p:cNvPicPr>
          <p:nvPr/>
        </p:nvPicPr>
        <p:blipFill rotWithShape="1">
          <a:blip r:embed="rId3">
            <a:extLst>
              <a:ext uri="{28A0092B-C50C-407E-A947-70E740481C1C}">
                <a14:useLocalDpi xmlns:a14="http://schemas.microsoft.com/office/drawing/2010/main" val="0"/>
              </a:ext>
            </a:extLst>
          </a:blip>
          <a:srcRect l="476" t="7011"/>
          <a:stretch/>
        </p:blipFill>
        <p:spPr bwMode="auto">
          <a:xfrm>
            <a:off x="3108504" y="2206402"/>
            <a:ext cx="8848523" cy="4651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476498E-D0DF-1D6F-8F52-835D48A11C79}"/>
              </a:ext>
            </a:extLst>
          </p:cNvPr>
          <p:cNvSpPr txBox="1">
            <a:spLocks/>
          </p:cNvSpPr>
          <p:nvPr/>
        </p:nvSpPr>
        <p:spPr>
          <a:xfrm>
            <a:off x="488965" y="1092900"/>
            <a:ext cx="5797535" cy="765083"/>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lnSpc>
                <a:spcPct val="100000"/>
              </a:lnSpc>
              <a:spcBef>
                <a:spcPct val="0"/>
              </a:spcBef>
              <a:buFontTx/>
              <a:buNone/>
            </a:pPr>
            <a:r>
              <a:rPr lang="en-US" altLang="fr-FR" sz="2200" b="1" dirty="0">
                <a:solidFill>
                  <a:srgbClr val="007137"/>
                </a:solidFill>
                <a:latin typeface="Arial" panose="020B0604020202020204" pitchFamily="34" charset="0"/>
                <a:cs typeface="Arial" panose="020B0604020202020204" pitchFamily="34" charset="0"/>
              </a:rPr>
              <a:t>How much of the earth is too sandy?</a:t>
            </a:r>
          </a:p>
        </p:txBody>
      </p:sp>
      <p:sp>
        <p:nvSpPr>
          <p:cNvPr id="15" name="TextBox 14">
            <a:extLst>
              <a:ext uri="{FF2B5EF4-FFF2-40B4-BE49-F238E27FC236}">
                <a16:creationId xmlns:a16="http://schemas.microsoft.com/office/drawing/2014/main" id="{063B67A4-47A1-A72A-3850-E0257591D356}"/>
              </a:ext>
            </a:extLst>
          </p:cNvPr>
          <p:cNvSpPr txBox="1"/>
          <p:nvPr/>
        </p:nvSpPr>
        <p:spPr>
          <a:xfrm>
            <a:off x="1237479" y="2532746"/>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2%</a:t>
            </a:r>
          </a:p>
        </p:txBody>
      </p:sp>
      <p:sp>
        <p:nvSpPr>
          <p:cNvPr id="16" name="TextBox 15">
            <a:extLst>
              <a:ext uri="{FF2B5EF4-FFF2-40B4-BE49-F238E27FC236}">
                <a16:creationId xmlns:a16="http://schemas.microsoft.com/office/drawing/2014/main" id="{CD128110-BC86-0C82-5FCD-0543ACDEAFEE}"/>
              </a:ext>
            </a:extLst>
          </p:cNvPr>
          <p:cNvSpPr txBox="1"/>
          <p:nvPr/>
        </p:nvSpPr>
        <p:spPr>
          <a:xfrm>
            <a:off x="1237478" y="387452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6%</a:t>
            </a:r>
          </a:p>
        </p:txBody>
      </p:sp>
      <p:sp>
        <p:nvSpPr>
          <p:cNvPr id="17" name="TextBox 16">
            <a:extLst>
              <a:ext uri="{FF2B5EF4-FFF2-40B4-BE49-F238E27FC236}">
                <a16:creationId xmlns:a16="http://schemas.microsoft.com/office/drawing/2014/main" id="{077614B7-641C-D47F-EE13-3E464EAC9105}"/>
              </a:ext>
            </a:extLst>
          </p:cNvPr>
          <p:cNvSpPr txBox="1"/>
          <p:nvPr/>
        </p:nvSpPr>
        <p:spPr>
          <a:xfrm>
            <a:off x="1237478" y="525083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8%</a:t>
            </a:r>
          </a:p>
        </p:txBody>
      </p:sp>
      <p:sp>
        <p:nvSpPr>
          <p:cNvPr id="18" name="TextBox 17">
            <a:extLst>
              <a:ext uri="{FF2B5EF4-FFF2-40B4-BE49-F238E27FC236}">
                <a16:creationId xmlns:a16="http://schemas.microsoft.com/office/drawing/2014/main" id="{5D769E20-A52B-C716-D009-D8EAC2F00737}"/>
              </a:ext>
            </a:extLst>
          </p:cNvPr>
          <p:cNvSpPr txBox="1"/>
          <p:nvPr/>
        </p:nvSpPr>
        <p:spPr>
          <a:xfrm>
            <a:off x="583785" y="2994411"/>
            <a:ext cx="2524719" cy="369332"/>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A.</a:t>
            </a:r>
            <a:endParaRPr lang="en-GB" dirty="0">
              <a:solidFill>
                <a:srgbClr val="007137"/>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00AA1E0-FCEA-9CA5-2125-024A3BD561CE}"/>
              </a:ext>
            </a:extLst>
          </p:cNvPr>
          <p:cNvSpPr txBox="1"/>
          <p:nvPr/>
        </p:nvSpPr>
        <p:spPr>
          <a:xfrm>
            <a:off x="583785" y="4311380"/>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B</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83124C6-69C6-A296-8D30-507AA93A1D96}"/>
              </a:ext>
            </a:extLst>
          </p:cNvPr>
          <p:cNvSpPr txBox="1"/>
          <p:nvPr/>
        </p:nvSpPr>
        <p:spPr>
          <a:xfrm>
            <a:off x="583785" y="5668113"/>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C</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pic>
        <p:nvPicPr>
          <p:cNvPr id="28" name="Graphic 27">
            <a:extLst>
              <a:ext uri="{FF2B5EF4-FFF2-40B4-BE49-F238E27FC236}">
                <a16:creationId xmlns:a16="http://schemas.microsoft.com/office/drawing/2014/main" id="{596C1DAC-DF74-068C-7B52-A629BD578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52694" y="2647343"/>
            <a:ext cx="732949" cy="690149"/>
          </a:xfrm>
          <a:prstGeom prst="rect">
            <a:avLst/>
          </a:prstGeom>
        </p:spPr>
      </p:pic>
    </p:spTree>
    <p:extLst>
      <p:ext uri="{BB962C8B-B14F-4D97-AF65-F5344CB8AC3E}">
        <p14:creationId xmlns:p14="http://schemas.microsoft.com/office/powerpoint/2010/main" val="211433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215B2D5-7BB7-31EB-3248-3ED589E003CC}"/>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2">
            <a:extLst>
              <a:ext uri="{FF2B5EF4-FFF2-40B4-BE49-F238E27FC236}">
                <a16:creationId xmlns:a16="http://schemas.microsoft.com/office/drawing/2014/main" id="{65E64ED8-FBF7-F5B5-C871-DBE8121A398F}"/>
              </a:ext>
            </a:extLst>
          </p:cNvPr>
          <p:cNvPicPr>
            <a:picLocks noChangeAspect="1"/>
          </p:cNvPicPr>
          <p:nvPr/>
        </p:nvPicPr>
        <p:blipFill rotWithShape="1">
          <a:blip r:embed="rId3">
            <a:extLst>
              <a:ext uri="{28A0092B-C50C-407E-A947-70E740481C1C}">
                <a14:useLocalDpi xmlns:a14="http://schemas.microsoft.com/office/drawing/2010/main" val="0"/>
              </a:ext>
            </a:extLst>
          </a:blip>
          <a:srcRect l="1081" t="10091"/>
          <a:stretch/>
        </p:blipFill>
        <p:spPr bwMode="auto">
          <a:xfrm>
            <a:off x="3108504" y="2334637"/>
            <a:ext cx="8848523" cy="452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476498E-D0DF-1D6F-8F52-835D48A11C79}"/>
              </a:ext>
            </a:extLst>
          </p:cNvPr>
          <p:cNvSpPr txBox="1">
            <a:spLocks/>
          </p:cNvSpPr>
          <p:nvPr/>
        </p:nvSpPr>
        <p:spPr>
          <a:xfrm>
            <a:off x="488965" y="1092900"/>
            <a:ext cx="6005839" cy="765083"/>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lnSpc>
                <a:spcPct val="100000"/>
              </a:lnSpc>
              <a:spcBef>
                <a:spcPct val="0"/>
              </a:spcBef>
              <a:buFontTx/>
              <a:buNone/>
            </a:pPr>
            <a:r>
              <a:rPr lang="en-US" altLang="fr-FR" sz="2200" b="1" dirty="0">
                <a:solidFill>
                  <a:srgbClr val="007137"/>
                </a:solidFill>
                <a:latin typeface="Arial" panose="020B0604020202020204" pitchFamily="34" charset="0"/>
                <a:cs typeface="Arial" panose="020B0604020202020204" pitchFamily="34" charset="0"/>
              </a:rPr>
              <a:t>How much is covered by conifer forests?</a:t>
            </a:r>
          </a:p>
        </p:txBody>
      </p:sp>
      <p:sp>
        <p:nvSpPr>
          <p:cNvPr id="15" name="TextBox 14">
            <a:extLst>
              <a:ext uri="{FF2B5EF4-FFF2-40B4-BE49-F238E27FC236}">
                <a16:creationId xmlns:a16="http://schemas.microsoft.com/office/drawing/2014/main" id="{063B67A4-47A1-A72A-3850-E0257591D356}"/>
              </a:ext>
            </a:extLst>
          </p:cNvPr>
          <p:cNvSpPr txBox="1"/>
          <p:nvPr/>
        </p:nvSpPr>
        <p:spPr>
          <a:xfrm>
            <a:off x="1237479" y="2532746"/>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10%</a:t>
            </a:r>
          </a:p>
        </p:txBody>
      </p:sp>
      <p:sp>
        <p:nvSpPr>
          <p:cNvPr id="16" name="TextBox 15">
            <a:extLst>
              <a:ext uri="{FF2B5EF4-FFF2-40B4-BE49-F238E27FC236}">
                <a16:creationId xmlns:a16="http://schemas.microsoft.com/office/drawing/2014/main" id="{CD128110-BC86-0C82-5FCD-0543ACDEAFEE}"/>
              </a:ext>
            </a:extLst>
          </p:cNvPr>
          <p:cNvSpPr txBox="1"/>
          <p:nvPr/>
        </p:nvSpPr>
        <p:spPr>
          <a:xfrm>
            <a:off x="1237478" y="387452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15%</a:t>
            </a:r>
          </a:p>
        </p:txBody>
      </p:sp>
      <p:sp>
        <p:nvSpPr>
          <p:cNvPr id="17" name="TextBox 16">
            <a:extLst>
              <a:ext uri="{FF2B5EF4-FFF2-40B4-BE49-F238E27FC236}">
                <a16:creationId xmlns:a16="http://schemas.microsoft.com/office/drawing/2014/main" id="{077614B7-641C-D47F-EE13-3E464EAC9105}"/>
              </a:ext>
            </a:extLst>
          </p:cNvPr>
          <p:cNvSpPr txBox="1"/>
          <p:nvPr/>
        </p:nvSpPr>
        <p:spPr>
          <a:xfrm>
            <a:off x="1237478" y="525083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18%</a:t>
            </a:r>
          </a:p>
        </p:txBody>
      </p:sp>
      <p:sp>
        <p:nvSpPr>
          <p:cNvPr id="18" name="TextBox 17">
            <a:extLst>
              <a:ext uri="{FF2B5EF4-FFF2-40B4-BE49-F238E27FC236}">
                <a16:creationId xmlns:a16="http://schemas.microsoft.com/office/drawing/2014/main" id="{5D769E20-A52B-C716-D009-D8EAC2F00737}"/>
              </a:ext>
            </a:extLst>
          </p:cNvPr>
          <p:cNvSpPr txBox="1"/>
          <p:nvPr/>
        </p:nvSpPr>
        <p:spPr>
          <a:xfrm>
            <a:off x="583785" y="2994411"/>
            <a:ext cx="2524719" cy="369332"/>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A.</a:t>
            </a:r>
            <a:endParaRPr lang="en-GB" dirty="0">
              <a:solidFill>
                <a:srgbClr val="007137"/>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00AA1E0-FCEA-9CA5-2125-024A3BD561CE}"/>
              </a:ext>
            </a:extLst>
          </p:cNvPr>
          <p:cNvSpPr txBox="1"/>
          <p:nvPr/>
        </p:nvSpPr>
        <p:spPr>
          <a:xfrm>
            <a:off x="583785" y="4311380"/>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B</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83124C6-69C6-A296-8D30-507AA93A1D96}"/>
              </a:ext>
            </a:extLst>
          </p:cNvPr>
          <p:cNvSpPr txBox="1"/>
          <p:nvPr/>
        </p:nvSpPr>
        <p:spPr>
          <a:xfrm>
            <a:off x="583785" y="5668113"/>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C</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pic>
        <p:nvPicPr>
          <p:cNvPr id="28" name="Graphic 27">
            <a:extLst>
              <a:ext uri="{FF2B5EF4-FFF2-40B4-BE49-F238E27FC236}">
                <a16:creationId xmlns:a16="http://schemas.microsoft.com/office/drawing/2014/main" id="{596C1DAC-DF74-068C-7B52-A629BD578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11833" y="2649336"/>
            <a:ext cx="732949" cy="690149"/>
          </a:xfrm>
          <a:prstGeom prst="rect">
            <a:avLst/>
          </a:prstGeom>
        </p:spPr>
      </p:pic>
    </p:spTree>
    <p:extLst>
      <p:ext uri="{BB962C8B-B14F-4D97-AF65-F5344CB8AC3E}">
        <p14:creationId xmlns:p14="http://schemas.microsoft.com/office/powerpoint/2010/main" val="3561636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83E28E-BE52-848F-7B4C-F29E25E89436}"/>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3">
            <a:extLst>
              <a:ext uri="{FF2B5EF4-FFF2-40B4-BE49-F238E27FC236}">
                <a16:creationId xmlns:a16="http://schemas.microsoft.com/office/drawing/2014/main" id="{05917AA7-8B3C-808C-5690-C1919662C60A}"/>
              </a:ext>
            </a:extLst>
          </p:cNvPr>
          <p:cNvPicPr>
            <a:picLocks noChangeAspect="1"/>
          </p:cNvPicPr>
          <p:nvPr/>
        </p:nvPicPr>
        <p:blipFill rotWithShape="1">
          <a:blip r:embed="rId3">
            <a:extLst>
              <a:ext uri="{28A0092B-C50C-407E-A947-70E740481C1C}">
                <a14:useLocalDpi xmlns:a14="http://schemas.microsoft.com/office/drawing/2010/main" val="0"/>
              </a:ext>
            </a:extLst>
          </a:blip>
          <a:srcRect l="509" t="5986"/>
          <a:stretch/>
        </p:blipFill>
        <p:spPr bwMode="auto">
          <a:xfrm>
            <a:off x="3108416" y="2153540"/>
            <a:ext cx="8848612" cy="4704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476498E-D0DF-1D6F-8F52-835D48A11C79}"/>
              </a:ext>
            </a:extLst>
          </p:cNvPr>
          <p:cNvSpPr txBox="1">
            <a:spLocks/>
          </p:cNvSpPr>
          <p:nvPr/>
        </p:nvSpPr>
        <p:spPr>
          <a:xfrm>
            <a:off x="488965" y="1092900"/>
            <a:ext cx="5707728" cy="765083"/>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lnSpc>
                <a:spcPct val="100000"/>
              </a:lnSpc>
              <a:spcBef>
                <a:spcPct val="0"/>
              </a:spcBef>
              <a:buFontTx/>
              <a:buNone/>
            </a:pPr>
            <a:r>
              <a:rPr lang="en-US" altLang="fr-FR" sz="2200" b="1" dirty="0">
                <a:solidFill>
                  <a:srgbClr val="007137"/>
                </a:solidFill>
                <a:latin typeface="Arial" panose="020B0604020202020204" pitchFamily="34" charset="0"/>
                <a:cs typeface="Arial" panose="020B0604020202020204" pitchFamily="34" charset="0"/>
              </a:rPr>
              <a:t>How much is too wet or saturated?</a:t>
            </a:r>
          </a:p>
        </p:txBody>
      </p:sp>
      <p:sp>
        <p:nvSpPr>
          <p:cNvPr id="15" name="TextBox 14">
            <a:extLst>
              <a:ext uri="{FF2B5EF4-FFF2-40B4-BE49-F238E27FC236}">
                <a16:creationId xmlns:a16="http://schemas.microsoft.com/office/drawing/2014/main" id="{063B67A4-47A1-A72A-3850-E0257591D356}"/>
              </a:ext>
            </a:extLst>
          </p:cNvPr>
          <p:cNvSpPr txBox="1"/>
          <p:nvPr/>
        </p:nvSpPr>
        <p:spPr>
          <a:xfrm>
            <a:off x="1237479" y="2532746"/>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2%</a:t>
            </a:r>
          </a:p>
        </p:txBody>
      </p:sp>
      <p:sp>
        <p:nvSpPr>
          <p:cNvPr id="16" name="TextBox 15">
            <a:extLst>
              <a:ext uri="{FF2B5EF4-FFF2-40B4-BE49-F238E27FC236}">
                <a16:creationId xmlns:a16="http://schemas.microsoft.com/office/drawing/2014/main" id="{CD128110-BC86-0C82-5FCD-0543ACDEAFEE}"/>
              </a:ext>
            </a:extLst>
          </p:cNvPr>
          <p:cNvSpPr txBox="1"/>
          <p:nvPr/>
        </p:nvSpPr>
        <p:spPr>
          <a:xfrm>
            <a:off x="1237478" y="387452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5%</a:t>
            </a:r>
          </a:p>
        </p:txBody>
      </p:sp>
      <p:sp>
        <p:nvSpPr>
          <p:cNvPr id="17" name="TextBox 16">
            <a:extLst>
              <a:ext uri="{FF2B5EF4-FFF2-40B4-BE49-F238E27FC236}">
                <a16:creationId xmlns:a16="http://schemas.microsoft.com/office/drawing/2014/main" id="{077614B7-641C-D47F-EE13-3E464EAC9105}"/>
              </a:ext>
            </a:extLst>
          </p:cNvPr>
          <p:cNvSpPr txBox="1"/>
          <p:nvPr/>
        </p:nvSpPr>
        <p:spPr>
          <a:xfrm>
            <a:off x="1237478" y="525083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9%</a:t>
            </a:r>
          </a:p>
        </p:txBody>
      </p:sp>
      <p:sp>
        <p:nvSpPr>
          <p:cNvPr id="18" name="TextBox 17">
            <a:extLst>
              <a:ext uri="{FF2B5EF4-FFF2-40B4-BE49-F238E27FC236}">
                <a16:creationId xmlns:a16="http://schemas.microsoft.com/office/drawing/2014/main" id="{5D769E20-A52B-C716-D009-D8EAC2F00737}"/>
              </a:ext>
            </a:extLst>
          </p:cNvPr>
          <p:cNvSpPr txBox="1"/>
          <p:nvPr/>
        </p:nvSpPr>
        <p:spPr>
          <a:xfrm>
            <a:off x="583785" y="2994411"/>
            <a:ext cx="2524719" cy="369332"/>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A.</a:t>
            </a:r>
            <a:endParaRPr lang="en-GB" dirty="0">
              <a:solidFill>
                <a:srgbClr val="007137"/>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00AA1E0-FCEA-9CA5-2125-024A3BD561CE}"/>
              </a:ext>
            </a:extLst>
          </p:cNvPr>
          <p:cNvSpPr txBox="1"/>
          <p:nvPr/>
        </p:nvSpPr>
        <p:spPr>
          <a:xfrm>
            <a:off x="583785" y="4311380"/>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B</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83124C6-69C6-A296-8D30-507AA93A1D96}"/>
              </a:ext>
            </a:extLst>
          </p:cNvPr>
          <p:cNvSpPr txBox="1"/>
          <p:nvPr/>
        </p:nvSpPr>
        <p:spPr>
          <a:xfrm>
            <a:off x="583785" y="5668113"/>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C</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pic>
        <p:nvPicPr>
          <p:cNvPr id="28" name="Graphic 27">
            <a:extLst>
              <a:ext uri="{FF2B5EF4-FFF2-40B4-BE49-F238E27FC236}">
                <a16:creationId xmlns:a16="http://schemas.microsoft.com/office/drawing/2014/main" id="{596C1DAC-DF74-068C-7B52-A629BD578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45359" y="2620867"/>
            <a:ext cx="732949" cy="690149"/>
          </a:xfrm>
          <a:prstGeom prst="rect">
            <a:avLst/>
          </a:prstGeom>
        </p:spPr>
      </p:pic>
    </p:spTree>
    <p:extLst>
      <p:ext uri="{BB962C8B-B14F-4D97-AF65-F5344CB8AC3E}">
        <p14:creationId xmlns:p14="http://schemas.microsoft.com/office/powerpoint/2010/main" val="35184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AF0289D-6618-52A0-241F-4DEB9BAEB5E3}"/>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3">
            <a:extLst>
              <a:ext uri="{FF2B5EF4-FFF2-40B4-BE49-F238E27FC236}">
                <a16:creationId xmlns:a16="http://schemas.microsoft.com/office/drawing/2014/main" id="{453CB81D-5A57-779F-94B0-F5D158BD8036}"/>
              </a:ext>
            </a:extLst>
          </p:cNvPr>
          <p:cNvPicPr>
            <a:picLocks noChangeAspect="1"/>
          </p:cNvPicPr>
          <p:nvPr/>
        </p:nvPicPr>
        <p:blipFill rotWithShape="1">
          <a:blip r:embed="rId3">
            <a:extLst>
              <a:ext uri="{28A0092B-C50C-407E-A947-70E740481C1C}">
                <a14:useLocalDpi xmlns:a14="http://schemas.microsoft.com/office/drawing/2010/main" val="0"/>
              </a:ext>
            </a:extLst>
          </a:blip>
          <a:srcRect l="630" t="6068"/>
          <a:stretch/>
        </p:blipFill>
        <p:spPr bwMode="auto">
          <a:xfrm>
            <a:off x="3108504" y="2153588"/>
            <a:ext cx="8848524" cy="470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476498E-D0DF-1D6F-8F52-835D48A11C79}"/>
              </a:ext>
            </a:extLst>
          </p:cNvPr>
          <p:cNvSpPr txBox="1">
            <a:spLocks/>
          </p:cNvSpPr>
          <p:nvPr/>
        </p:nvSpPr>
        <p:spPr>
          <a:xfrm>
            <a:off x="488964" y="1092900"/>
            <a:ext cx="7030343" cy="765083"/>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lnSpc>
                <a:spcPct val="100000"/>
              </a:lnSpc>
              <a:spcBef>
                <a:spcPct val="0"/>
              </a:spcBef>
              <a:buFontTx/>
              <a:buNone/>
            </a:pPr>
            <a:r>
              <a:rPr lang="en-US" altLang="fr-FR" sz="2200" b="1" dirty="0">
                <a:solidFill>
                  <a:srgbClr val="007137"/>
                </a:solidFill>
                <a:latin typeface="Arial" panose="020B0604020202020204" pitchFamily="34" charset="0"/>
                <a:cs typeface="Arial" panose="020B0604020202020204" pitchFamily="34" charset="0"/>
              </a:rPr>
              <a:t>How much is covered by tropical soils? </a:t>
            </a:r>
            <a:br>
              <a:rPr lang="en-US" altLang="fr-FR" sz="2200" b="1" dirty="0">
                <a:solidFill>
                  <a:srgbClr val="007137"/>
                </a:solidFill>
                <a:latin typeface="Arial" panose="020B0604020202020204" pitchFamily="34" charset="0"/>
                <a:cs typeface="Arial" panose="020B0604020202020204" pitchFamily="34" charset="0"/>
              </a:rPr>
            </a:br>
            <a:r>
              <a:rPr lang="en-US" altLang="fr-FR" sz="2200" b="1" dirty="0">
                <a:solidFill>
                  <a:srgbClr val="007137"/>
                </a:solidFill>
                <a:latin typeface="Arial" panose="020B0604020202020204" pitchFamily="34" charset="0"/>
                <a:cs typeface="Arial" panose="020B0604020202020204" pitchFamily="34" charset="0"/>
              </a:rPr>
              <a:t>Acidic, low in nutrients and organic matter</a:t>
            </a:r>
          </a:p>
        </p:txBody>
      </p:sp>
      <p:sp>
        <p:nvSpPr>
          <p:cNvPr id="15" name="TextBox 14">
            <a:extLst>
              <a:ext uri="{FF2B5EF4-FFF2-40B4-BE49-F238E27FC236}">
                <a16:creationId xmlns:a16="http://schemas.microsoft.com/office/drawing/2014/main" id="{063B67A4-47A1-A72A-3850-E0257591D356}"/>
              </a:ext>
            </a:extLst>
          </p:cNvPr>
          <p:cNvSpPr txBox="1"/>
          <p:nvPr/>
        </p:nvSpPr>
        <p:spPr>
          <a:xfrm>
            <a:off x="1237479" y="2532746"/>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8%</a:t>
            </a:r>
          </a:p>
        </p:txBody>
      </p:sp>
      <p:sp>
        <p:nvSpPr>
          <p:cNvPr id="16" name="TextBox 15">
            <a:extLst>
              <a:ext uri="{FF2B5EF4-FFF2-40B4-BE49-F238E27FC236}">
                <a16:creationId xmlns:a16="http://schemas.microsoft.com/office/drawing/2014/main" id="{CD128110-BC86-0C82-5FCD-0543ACDEAFEE}"/>
              </a:ext>
            </a:extLst>
          </p:cNvPr>
          <p:cNvSpPr txBox="1"/>
          <p:nvPr/>
        </p:nvSpPr>
        <p:spPr>
          <a:xfrm>
            <a:off x="1237478" y="387452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10%</a:t>
            </a:r>
          </a:p>
        </p:txBody>
      </p:sp>
      <p:sp>
        <p:nvSpPr>
          <p:cNvPr id="17" name="TextBox 16">
            <a:extLst>
              <a:ext uri="{FF2B5EF4-FFF2-40B4-BE49-F238E27FC236}">
                <a16:creationId xmlns:a16="http://schemas.microsoft.com/office/drawing/2014/main" id="{077614B7-641C-D47F-EE13-3E464EAC9105}"/>
              </a:ext>
            </a:extLst>
          </p:cNvPr>
          <p:cNvSpPr txBox="1"/>
          <p:nvPr/>
        </p:nvSpPr>
        <p:spPr>
          <a:xfrm>
            <a:off x="1237478" y="525083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19%</a:t>
            </a:r>
          </a:p>
        </p:txBody>
      </p:sp>
      <p:sp>
        <p:nvSpPr>
          <p:cNvPr id="18" name="TextBox 17">
            <a:extLst>
              <a:ext uri="{FF2B5EF4-FFF2-40B4-BE49-F238E27FC236}">
                <a16:creationId xmlns:a16="http://schemas.microsoft.com/office/drawing/2014/main" id="{5D769E20-A52B-C716-D009-D8EAC2F00737}"/>
              </a:ext>
            </a:extLst>
          </p:cNvPr>
          <p:cNvSpPr txBox="1"/>
          <p:nvPr/>
        </p:nvSpPr>
        <p:spPr>
          <a:xfrm>
            <a:off x="583785" y="2994411"/>
            <a:ext cx="2524719" cy="369332"/>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A.</a:t>
            </a:r>
            <a:endParaRPr lang="en-GB" dirty="0">
              <a:solidFill>
                <a:srgbClr val="007137"/>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00AA1E0-FCEA-9CA5-2125-024A3BD561CE}"/>
              </a:ext>
            </a:extLst>
          </p:cNvPr>
          <p:cNvSpPr txBox="1"/>
          <p:nvPr/>
        </p:nvSpPr>
        <p:spPr>
          <a:xfrm>
            <a:off x="583785" y="4311380"/>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B</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83124C6-69C6-A296-8D30-507AA93A1D96}"/>
              </a:ext>
            </a:extLst>
          </p:cNvPr>
          <p:cNvSpPr txBox="1"/>
          <p:nvPr/>
        </p:nvSpPr>
        <p:spPr>
          <a:xfrm>
            <a:off x="583785" y="5668113"/>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C</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pic>
        <p:nvPicPr>
          <p:cNvPr id="28" name="Graphic 27">
            <a:extLst>
              <a:ext uri="{FF2B5EF4-FFF2-40B4-BE49-F238E27FC236}">
                <a16:creationId xmlns:a16="http://schemas.microsoft.com/office/drawing/2014/main" id="{596C1DAC-DF74-068C-7B52-A629BD578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11833" y="3966305"/>
            <a:ext cx="732949" cy="690149"/>
          </a:xfrm>
          <a:prstGeom prst="rect">
            <a:avLst/>
          </a:prstGeom>
        </p:spPr>
      </p:pic>
    </p:spTree>
    <p:extLst>
      <p:ext uri="{BB962C8B-B14F-4D97-AF65-F5344CB8AC3E}">
        <p14:creationId xmlns:p14="http://schemas.microsoft.com/office/powerpoint/2010/main" val="3079934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txBox="1">
            <a:spLocks/>
          </p:cNvSpPr>
          <p:nvPr/>
        </p:nvSpPr>
        <p:spPr>
          <a:xfrm>
            <a:off x="488966" y="1081290"/>
            <a:ext cx="7965579" cy="369333"/>
          </a:xfrm>
          <a:prstGeom prst="rect">
            <a:avLst/>
          </a:prstGeom>
        </p:spPr>
        <p:txBody>
          <a:bodyPr>
            <a:normAutofit fontScale="92500" lnSpcReduction="10000"/>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r>
              <a:rPr lang="en-IE" altLang="fr-FR" sz="2400" b="1" dirty="0">
                <a:solidFill>
                  <a:srgbClr val="007137"/>
                </a:solidFill>
                <a:latin typeface="Arial" panose="020B0604020202020204" pitchFamily="34" charset="0"/>
                <a:cs typeface="Arial" panose="020B0604020202020204" pitchFamily="34" charset="0"/>
              </a:rPr>
              <a:t>What did you have for breakfast this morning?</a:t>
            </a:r>
            <a:endParaRPr lang="en-GB" sz="2400" dirty="0">
              <a:solidFill>
                <a:srgbClr val="007137"/>
              </a:solidFill>
            </a:endParaRPr>
          </a:p>
        </p:txBody>
      </p:sp>
      <p:pic>
        <p:nvPicPr>
          <p:cNvPr id="21" name="Picture 1">
            <a:extLst>
              <a:ext uri="{FF2B5EF4-FFF2-40B4-BE49-F238E27FC236}">
                <a16:creationId xmlns:a16="http://schemas.microsoft.com/office/drawing/2014/main" id="{6A28F973-9079-0FF6-E4AD-0A851D16A0B0}"/>
              </a:ext>
            </a:extLst>
          </p:cNvPr>
          <p:cNvPicPr>
            <a:picLocks noChangeAspect="1"/>
          </p:cNvPicPr>
          <p:nvPr/>
        </p:nvPicPr>
        <p:blipFill>
          <a:blip r:embed="rId3">
            <a:extLst>
              <a:ext uri="{28A0092B-C50C-407E-A947-70E740481C1C}">
                <a14:useLocalDpi xmlns:a14="http://schemas.microsoft.com/office/drawing/2010/main" val="0"/>
              </a:ext>
            </a:extLst>
          </a:blip>
          <a:srcRect l="12119" r="13155"/>
          <a:stretch>
            <a:fillRect/>
          </a:stretch>
        </p:blipFill>
        <p:spPr bwMode="auto">
          <a:xfrm>
            <a:off x="8454545" y="2920796"/>
            <a:ext cx="3056640" cy="2726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3">
            <a:extLst>
              <a:ext uri="{FF2B5EF4-FFF2-40B4-BE49-F238E27FC236}">
                <a16:creationId xmlns:a16="http://schemas.microsoft.com/office/drawing/2014/main" id="{DECD59C2-14B3-F3C4-1FE0-C31545E2E2D9}"/>
              </a:ext>
            </a:extLst>
          </p:cNvPr>
          <p:cNvPicPr>
            <a:picLocks noChangeAspect="1"/>
          </p:cNvPicPr>
          <p:nvPr/>
        </p:nvPicPr>
        <p:blipFill rotWithShape="1">
          <a:blip r:embed="rId4">
            <a:extLst>
              <a:ext uri="{28A0092B-C50C-407E-A947-70E740481C1C}">
                <a14:useLocalDpi xmlns:a14="http://schemas.microsoft.com/office/drawing/2010/main" val="0"/>
              </a:ext>
            </a:extLst>
          </a:blip>
          <a:srcRect l="138"/>
          <a:stretch/>
        </p:blipFill>
        <p:spPr bwMode="auto">
          <a:xfrm>
            <a:off x="286922" y="2776367"/>
            <a:ext cx="4421307"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
            <a:extLst>
              <a:ext uri="{FF2B5EF4-FFF2-40B4-BE49-F238E27FC236}">
                <a16:creationId xmlns:a16="http://schemas.microsoft.com/office/drawing/2014/main" id="{4A5F9DD1-B69A-8A81-48E3-B5B3160569D0}"/>
              </a:ext>
            </a:extLst>
          </p:cNvPr>
          <p:cNvPicPr>
            <a:picLocks noChangeAspect="1"/>
          </p:cNvPicPr>
          <p:nvPr/>
        </p:nvPicPr>
        <p:blipFill rotWithShape="1">
          <a:blip r:embed="rId5">
            <a:extLst>
              <a:ext uri="{28A0092B-C50C-407E-A947-70E740481C1C}">
                <a14:useLocalDpi xmlns:a14="http://schemas.microsoft.com/office/drawing/2010/main" val="0"/>
              </a:ext>
            </a:extLst>
          </a:blip>
          <a:srcRect t="9910" r="4964"/>
          <a:stretch/>
        </p:blipFill>
        <p:spPr bwMode="auto">
          <a:xfrm>
            <a:off x="4377835" y="3085032"/>
            <a:ext cx="3436329" cy="2181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4383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5D76CD5-4416-CB7A-F70C-2D5F8B7A9E6E}"/>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A476498E-D0DF-1D6F-8F52-835D48A11C79}"/>
              </a:ext>
            </a:extLst>
          </p:cNvPr>
          <p:cNvSpPr txBox="1">
            <a:spLocks/>
          </p:cNvSpPr>
          <p:nvPr/>
        </p:nvSpPr>
        <p:spPr>
          <a:xfrm>
            <a:off x="488964" y="1092901"/>
            <a:ext cx="8142288" cy="582386"/>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lnSpc>
                <a:spcPct val="100000"/>
              </a:lnSpc>
              <a:spcBef>
                <a:spcPct val="0"/>
              </a:spcBef>
              <a:buFontTx/>
              <a:buNone/>
            </a:pPr>
            <a:r>
              <a:rPr lang="en-US" altLang="fr-FR" sz="3200" b="1" dirty="0">
                <a:solidFill>
                  <a:srgbClr val="007137"/>
                </a:solidFill>
                <a:latin typeface="Arial" panose="020B0604020202020204" pitchFamily="34" charset="0"/>
                <a:cs typeface="Arial" panose="020B0604020202020204" pitchFamily="34" charset="0"/>
              </a:rPr>
              <a:t>So, after all this, how much land is left?</a:t>
            </a:r>
          </a:p>
        </p:txBody>
      </p:sp>
      <p:pic>
        <p:nvPicPr>
          <p:cNvPr id="8" name="Picture 2">
            <a:extLst>
              <a:ext uri="{FF2B5EF4-FFF2-40B4-BE49-F238E27FC236}">
                <a16:creationId xmlns:a16="http://schemas.microsoft.com/office/drawing/2014/main" id="{86CAD5A5-800B-F756-616D-2AEECEC8C2D6}"/>
              </a:ext>
            </a:extLst>
          </p:cNvPr>
          <p:cNvPicPr>
            <a:picLocks noChangeAspect="1"/>
          </p:cNvPicPr>
          <p:nvPr/>
        </p:nvPicPr>
        <p:blipFill rotWithShape="1">
          <a:blip r:embed="rId3">
            <a:extLst>
              <a:ext uri="{28A0092B-C50C-407E-A947-70E740481C1C}">
                <a14:useLocalDpi xmlns:a14="http://schemas.microsoft.com/office/drawing/2010/main" val="0"/>
              </a:ext>
            </a:extLst>
          </a:blip>
          <a:srcRect l="476" t="1244"/>
          <a:stretch/>
        </p:blipFill>
        <p:spPr bwMode="auto">
          <a:xfrm>
            <a:off x="3116772" y="1943100"/>
            <a:ext cx="8805069"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435F107A-BA4A-933A-8F43-C36507265E66}"/>
              </a:ext>
            </a:extLst>
          </p:cNvPr>
          <p:cNvSpPr txBox="1"/>
          <p:nvPr/>
        </p:nvSpPr>
        <p:spPr>
          <a:xfrm>
            <a:off x="488964" y="3907165"/>
            <a:ext cx="3731972" cy="954107"/>
          </a:xfrm>
          <a:prstGeom prst="rect">
            <a:avLst/>
          </a:prstGeom>
          <a:noFill/>
        </p:spPr>
        <p:txBody>
          <a:bodyPr wrap="square">
            <a:spAutoFit/>
          </a:bodyPr>
          <a:lstStyle/>
          <a:p>
            <a:r>
              <a:rPr lang="en-GB" sz="2800" b="1" dirty="0">
                <a:solidFill>
                  <a:srgbClr val="007137"/>
                </a:solidFill>
                <a:latin typeface="Arial" panose="020B0604020202020204" pitchFamily="34" charset="0"/>
                <a:cs typeface="Arial" panose="020B0604020202020204" pitchFamily="34" charset="0"/>
              </a:rPr>
              <a:t>Only around </a:t>
            </a:r>
            <a:r>
              <a:rPr lang="en-GB" sz="2800" b="1" dirty="0">
                <a:solidFill>
                  <a:schemeClr val="bg1"/>
                </a:solidFill>
                <a:latin typeface="Arial" panose="020B0604020202020204" pitchFamily="34" charset="0"/>
                <a:cs typeface="Arial" panose="020B0604020202020204" pitchFamily="34" charset="0"/>
              </a:rPr>
              <a:t>10-15%</a:t>
            </a:r>
            <a:r>
              <a:rPr lang="en-GB" sz="2800" b="1" dirty="0">
                <a:solidFill>
                  <a:srgbClr val="007137"/>
                </a:solidFill>
                <a:latin typeface="Arial" panose="020B0604020202020204" pitchFamily="34" charset="0"/>
                <a:cs typeface="Arial" panose="020B0604020202020204" pitchFamily="34" charset="0"/>
              </a:rPr>
              <a:t> of the land surface!</a:t>
            </a:r>
          </a:p>
        </p:txBody>
      </p:sp>
      <p:sp>
        <p:nvSpPr>
          <p:cNvPr id="11" name="TextBox 10">
            <a:extLst>
              <a:ext uri="{FF2B5EF4-FFF2-40B4-BE49-F238E27FC236}">
                <a16:creationId xmlns:a16="http://schemas.microsoft.com/office/drawing/2014/main" id="{BF630831-B5AD-41BE-73BE-507B70E26703}"/>
              </a:ext>
            </a:extLst>
          </p:cNvPr>
          <p:cNvSpPr txBox="1"/>
          <p:nvPr/>
        </p:nvSpPr>
        <p:spPr>
          <a:xfrm>
            <a:off x="488963" y="5129086"/>
            <a:ext cx="4785165" cy="523220"/>
          </a:xfrm>
          <a:prstGeom prst="rect">
            <a:avLst/>
          </a:prstGeom>
          <a:noFill/>
        </p:spPr>
        <p:txBody>
          <a:bodyPr wrap="square">
            <a:spAutoFit/>
          </a:bodyPr>
          <a:lstStyle/>
          <a:p>
            <a:r>
              <a:rPr lang="en-GB" sz="2800" b="1" dirty="0">
                <a:solidFill>
                  <a:schemeClr val="bg1"/>
                </a:solidFill>
                <a:latin typeface="Arial" panose="020B0604020202020204" pitchFamily="34" charset="0"/>
                <a:cs typeface="Arial" panose="020B0604020202020204" pitchFamily="34" charset="0"/>
              </a:rPr>
              <a:t>To feed 9 billion people!</a:t>
            </a:r>
          </a:p>
        </p:txBody>
      </p:sp>
    </p:spTree>
    <p:extLst>
      <p:ext uri="{BB962C8B-B14F-4D97-AF65-F5344CB8AC3E}">
        <p14:creationId xmlns:p14="http://schemas.microsoft.com/office/powerpoint/2010/main" val="7426565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3A3EE688-B2D3-A714-5A13-0397F4690FEB}"/>
              </a:ext>
            </a:extLst>
          </p:cNvPr>
          <p:cNvSpPr txBox="1">
            <a:spLocks/>
          </p:cNvSpPr>
          <p:nvPr/>
        </p:nvSpPr>
        <p:spPr>
          <a:xfrm>
            <a:off x="488965" y="1092901"/>
            <a:ext cx="7965579" cy="479526"/>
          </a:xfrm>
          <a:prstGeom prst="rect">
            <a:avLst/>
          </a:prstGeom>
        </p:spPr>
        <p:txBody>
          <a:bodyPr>
            <a:normAutofit fontScale="92500" lnSpcReduction="10000"/>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r>
              <a:rPr lang="en-GB" sz="3200" dirty="0">
                <a:solidFill>
                  <a:srgbClr val="007137"/>
                </a:solidFill>
              </a:rPr>
              <a:t>BUT! Soils are shallow…</a:t>
            </a:r>
          </a:p>
        </p:txBody>
      </p:sp>
      <p:sp>
        <p:nvSpPr>
          <p:cNvPr id="5" name="TextBox 4">
            <a:extLst>
              <a:ext uri="{FF2B5EF4-FFF2-40B4-BE49-F238E27FC236}">
                <a16:creationId xmlns:a16="http://schemas.microsoft.com/office/drawing/2014/main" id="{8A5EAC0D-5613-2485-BB54-7B112BAA72EC}"/>
              </a:ext>
            </a:extLst>
          </p:cNvPr>
          <p:cNvSpPr txBox="1"/>
          <p:nvPr/>
        </p:nvSpPr>
        <p:spPr>
          <a:xfrm>
            <a:off x="488965" y="1941759"/>
            <a:ext cx="5073635" cy="954107"/>
          </a:xfrm>
          <a:prstGeom prst="rect">
            <a:avLst/>
          </a:prstGeom>
          <a:noFill/>
        </p:spPr>
        <p:txBody>
          <a:bodyPr wrap="square">
            <a:spAutoFit/>
          </a:bodyPr>
          <a:lstStyle/>
          <a:p>
            <a:r>
              <a:rPr lang="en-GB" sz="2800" b="1" dirty="0">
                <a:solidFill>
                  <a:srgbClr val="CD6F15"/>
                </a:solidFill>
                <a:latin typeface="Arial" panose="020B0604020202020204" pitchFamily="34" charset="0"/>
                <a:cs typeface="Arial" panose="020B0604020202020204" pitchFamily="34" charset="0"/>
              </a:rPr>
              <a:t>…Like the skin of the planet. </a:t>
            </a:r>
            <a:br>
              <a:rPr lang="en-GB" sz="2800" b="1" dirty="0">
                <a:solidFill>
                  <a:srgbClr val="CD6F15"/>
                </a:solidFill>
                <a:latin typeface="Arial" panose="020B0604020202020204" pitchFamily="34" charset="0"/>
                <a:cs typeface="Arial" panose="020B0604020202020204" pitchFamily="34" charset="0"/>
              </a:rPr>
            </a:br>
            <a:r>
              <a:rPr lang="en-GB" sz="2800" b="1" dirty="0">
                <a:solidFill>
                  <a:srgbClr val="CD6F15"/>
                </a:solidFill>
                <a:latin typeface="Arial" panose="020B0604020202020204" pitchFamily="34" charset="0"/>
                <a:cs typeface="Arial" panose="020B0604020202020204" pitchFamily="34" charset="0"/>
              </a:rPr>
              <a:t>Usually less then 2m deep!</a:t>
            </a:r>
          </a:p>
        </p:txBody>
      </p:sp>
      <p:pic>
        <p:nvPicPr>
          <p:cNvPr id="8" name="Picture 7">
            <a:extLst>
              <a:ext uri="{FF2B5EF4-FFF2-40B4-BE49-F238E27FC236}">
                <a16:creationId xmlns:a16="http://schemas.microsoft.com/office/drawing/2014/main" id="{CCDA5438-C01F-323B-8AC5-7DF0113319AB}"/>
              </a:ext>
            </a:extLst>
          </p:cNvPr>
          <p:cNvPicPr>
            <a:picLocks noChangeAspect="1"/>
          </p:cNvPicPr>
          <p:nvPr/>
        </p:nvPicPr>
        <p:blipFill rotWithShape="1">
          <a:blip r:embed="rId3">
            <a:extLst>
              <a:ext uri="{28A0092B-C50C-407E-A947-70E740481C1C}">
                <a14:useLocalDpi xmlns:a14="http://schemas.microsoft.com/office/drawing/2010/main" val="0"/>
              </a:ext>
            </a:extLst>
          </a:blip>
          <a:srcRect l="936" t="6831" r="2382" b="14481"/>
          <a:stretch/>
        </p:blipFill>
        <p:spPr bwMode="auto">
          <a:xfrm>
            <a:off x="5041372" y="1462233"/>
            <a:ext cx="4811929" cy="5184000"/>
          </a:xfrm>
          <a:custGeom>
            <a:avLst/>
            <a:gdLst>
              <a:gd name="connsiteX0" fmla="*/ 3978211 w 5731840"/>
              <a:gd name="connsiteY0" fmla="*/ 182 h 6242548"/>
              <a:gd name="connsiteX1" fmla="*/ 5103168 w 5731840"/>
              <a:gd name="connsiteY1" fmla="*/ 527045 h 6242548"/>
              <a:gd name="connsiteX2" fmla="*/ 5716080 w 5731840"/>
              <a:gd name="connsiteY2" fmla="*/ 2600516 h 6242548"/>
              <a:gd name="connsiteX3" fmla="*/ 5392271 w 5731840"/>
              <a:gd name="connsiteY3" fmla="*/ 4669971 h 6242548"/>
              <a:gd name="connsiteX4" fmla="*/ 3900097 w 5731840"/>
              <a:gd name="connsiteY4" fmla="*/ 6107370 h 6242548"/>
              <a:gd name="connsiteX5" fmla="*/ 1849264 w 5731840"/>
              <a:gd name="connsiteY5" fmla="*/ 6010502 h 6242548"/>
              <a:gd name="connsiteX6" fmla="*/ 249723 w 5731840"/>
              <a:gd name="connsiteY6" fmla="*/ 4595006 h 6242548"/>
              <a:gd name="connsiteX7" fmla="*/ 242289 w 5731840"/>
              <a:gd name="connsiteY7" fmla="*/ 2888765 h 6242548"/>
              <a:gd name="connsiteX8" fmla="*/ 2085658 w 5731840"/>
              <a:gd name="connsiteY8" fmla="*/ 1900332 h 6242548"/>
              <a:gd name="connsiteX9" fmla="*/ 2755249 w 5731840"/>
              <a:gd name="connsiteY9" fmla="*/ 742229 h 6242548"/>
              <a:gd name="connsiteX10" fmla="*/ 3823823 w 5731840"/>
              <a:gd name="connsiteY10" fmla="*/ 5820 h 6242548"/>
              <a:gd name="connsiteX11" fmla="*/ 3978211 w 5731840"/>
              <a:gd name="connsiteY11" fmla="*/ 182 h 624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31840" h="6242548">
                <a:moveTo>
                  <a:pt x="3978211" y="182"/>
                </a:moveTo>
                <a:cubicBezTo>
                  <a:pt x="4354286" y="5925"/>
                  <a:pt x="4827215" y="148651"/>
                  <a:pt x="5103168" y="527045"/>
                </a:cubicBezTo>
                <a:cubicBezTo>
                  <a:pt x="5418543" y="959495"/>
                  <a:pt x="5667896" y="1910028"/>
                  <a:pt x="5716080" y="2600516"/>
                </a:cubicBezTo>
                <a:cubicBezTo>
                  <a:pt x="5764263" y="3291004"/>
                  <a:pt x="5714275" y="4082380"/>
                  <a:pt x="5392271" y="4669971"/>
                </a:cubicBezTo>
                <a:cubicBezTo>
                  <a:pt x="5070268" y="5257562"/>
                  <a:pt x="4490598" y="5883948"/>
                  <a:pt x="3900097" y="6107370"/>
                </a:cubicBezTo>
                <a:cubicBezTo>
                  <a:pt x="3309596" y="6330793"/>
                  <a:pt x="2457660" y="6262563"/>
                  <a:pt x="1849264" y="6010502"/>
                </a:cubicBezTo>
                <a:cubicBezTo>
                  <a:pt x="1240869" y="5758442"/>
                  <a:pt x="599431" y="5147767"/>
                  <a:pt x="249723" y="4595006"/>
                </a:cubicBezTo>
                <a:cubicBezTo>
                  <a:pt x="-99985" y="4042244"/>
                  <a:pt x="-63700" y="3337877"/>
                  <a:pt x="242289" y="2888765"/>
                </a:cubicBezTo>
                <a:cubicBezTo>
                  <a:pt x="548277" y="2439652"/>
                  <a:pt x="1666832" y="2258087"/>
                  <a:pt x="2085658" y="1900332"/>
                </a:cubicBezTo>
                <a:cubicBezTo>
                  <a:pt x="2504484" y="1542576"/>
                  <a:pt x="2486006" y="1093825"/>
                  <a:pt x="2755249" y="742229"/>
                </a:cubicBezTo>
                <a:cubicBezTo>
                  <a:pt x="3024491" y="390634"/>
                  <a:pt x="3432504" y="41685"/>
                  <a:pt x="3823823" y="5820"/>
                </a:cubicBezTo>
                <a:cubicBezTo>
                  <a:pt x="3872738" y="1337"/>
                  <a:pt x="3924487" y="-638"/>
                  <a:pt x="3978211" y="182"/>
                </a:cubicBez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text, silhouette, vector graphics&#10;&#10;Description automatically generated">
            <a:extLst>
              <a:ext uri="{FF2B5EF4-FFF2-40B4-BE49-F238E27FC236}">
                <a16:creationId xmlns:a16="http://schemas.microsoft.com/office/drawing/2014/main" id="{E6278C96-25FD-E0D4-0291-203574F6D0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14071" y="4403263"/>
            <a:ext cx="4628141" cy="3970250"/>
          </a:xfrm>
          <a:prstGeom prst="rect">
            <a:avLst/>
          </a:prstGeom>
        </p:spPr>
      </p:pic>
    </p:spTree>
    <p:extLst>
      <p:ext uri="{BB962C8B-B14F-4D97-AF65-F5344CB8AC3E}">
        <p14:creationId xmlns:p14="http://schemas.microsoft.com/office/powerpoint/2010/main" val="4246129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32FFC4-A8FC-D072-19F3-7B154362F814}"/>
              </a:ext>
            </a:extLst>
          </p:cNvPr>
          <p:cNvSpPr txBox="1">
            <a:spLocks/>
          </p:cNvSpPr>
          <p:nvPr/>
        </p:nvSpPr>
        <p:spPr>
          <a:xfrm>
            <a:off x="488966" y="1091991"/>
            <a:ext cx="5387960" cy="764777"/>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r>
              <a:rPr lang="en-GB" sz="2400" dirty="0">
                <a:solidFill>
                  <a:srgbClr val="007137"/>
                </a:solidFill>
              </a:rPr>
              <a:t>So in reality, we are talking only about the skin of the apple!</a:t>
            </a:r>
          </a:p>
        </p:txBody>
      </p:sp>
      <p:grpSp>
        <p:nvGrpSpPr>
          <p:cNvPr id="13" name="Group 12">
            <a:extLst>
              <a:ext uri="{FF2B5EF4-FFF2-40B4-BE49-F238E27FC236}">
                <a16:creationId xmlns:a16="http://schemas.microsoft.com/office/drawing/2014/main" id="{CD227615-897E-1200-CA18-04717C630C0C}"/>
              </a:ext>
            </a:extLst>
          </p:cNvPr>
          <p:cNvGrpSpPr/>
          <p:nvPr/>
        </p:nvGrpSpPr>
        <p:grpSpPr>
          <a:xfrm>
            <a:off x="0" y="2184984"/>
            <a:ext cx="12204001" cy="3803515"/>
            <a:chOff x="0" y="2056794"/>
            <a:chExt cx="12204001" cy="3803515"/>
          </a:xfrm>
        </p:grpSpPr>
        <p:pic>
          <p:nvPicPr>
            <p:cNvPr id="9" name="Picture 8" descr="DSC_2049">
              <a:extLst>
                <a:ext uri="{FF2B5EF4-FFF2-40B4-BE49-F238E27FC236}">
                  <a16:creationId xmlns:a16="http://schemas.microsoft.com/office/drawing/2014/main" id="{193AF927-5340-505E-16DE-485E2194E3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951" t="37558" r="26265" b="28328"/>
            <a:stretch/>
          </p:blipFill>
          <p:spPr bwMode="auto">
            <a:xfrm>
              <a:off x="1" y="2056794"/>
              <a:ext cx="12204000" cy="3803515"/>
            </a:xfrm>
            <a:custGeom>
              <a:avLst/>
              <a:gdLst>
                <a:gd name="connsiteX0" fmla="*/ 0 w 12191998"/>
                <a:gd name="connsiteY0" fmla="*/ 0 h 3803515"/>
                <a:gd name="connsiteX1" fmla="*/ 12191998 w 12191998"/>
                <a:gd name="connsiteY1" fmla="*/ 0 h 3803515"/>
                <a:gd name="connsiteX2" fmla="*/ 12191998 w 12191998"/>
                <a:gd name="connsiteY2" fmla="*/ 3803515 h 3803515"/>
                <a:gd name="connsiteX3" fmla="*/ 0 w 12191998"/>
                <a:gd name="connsiteY3" fmla="*/ 3803515 h 3803515"/>
              </a:gdLst>
              <a:ahLst/>
              <a:cxnLst>
                <a:cxn ang="0">
                  <a:pos x="connsiteX0" y="connsiteY0"/>
                </a:cxn>
                <a:cxn ang="0">
                  <a:pos x="connsiteX1" y="connsiteY1"/>
                </a:cxn>
                <a:cxn ang="0">
                  <a:pos x="connsiteX2" y="connsiteY2"/>
                </a:cxn>
                <a:cxn ang="0">
                  <a:pos x="connsiteX3" y="connsiteY3"/>
                </a:cxn>
              </a:cxnLst>
              <a:rect l="l" t="t" r="r" b="b"/>
              <a:pathLst>
                <a:path w="12191998" h="3803515">
                  <a:moveTo>
                    <a:pt x="0" y="0"/>
                  </a:moveTo>
                  <a:lnTo>
                    <a:pt x="12191998" y="0"/>
                  </a:lnTo>
                  <a:lnTo>
                    <a:pt x="12191998" y="3803515"/>
                  </a:lnTo>
                  <a:lnTo>
                    <a:pt x="0" y="3803515"/>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688C41D7-8B98-F47D-6D63-FE584B2682F4}"/>
                </a:ext>
              </a:extLst>
            </p:cNvPr>
            <p:cNvSpPr/>
            <p:nvPr/>
          </p:nvSpPr>
          <p:spPr>
            <a:xfrm>
              <a:off x="0" y="2056794"/>
              <a:ext cx="5257800" cy="3803515"/>
            </a:xfrm>
            <a:prstGeom prst="rect">
              <a:avLst/>
            </a:prstGeom>
            <a:solidFill>
              <a:srgbClr val="E3E3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0" name="Title 2">
            <a:extLst>
              <a:ext uri="{FF2B5EF4-FFF2-40B4-BE49-F238E27FC236}">
                <a16:creationId xmlns:a16="http://schemas.microsoft.com/office/drawing/2014/main" id="{2B1A4847-32DB-1891-FDC6-35B9845DCFD2}"/>
              </a:ext>
            </a:extLst>
          </p:cNvPr>
          <p:cNvSpPr txBox="1">
            <a:spLocks/>
          </p:cNvSpPr>
          <p:nvPr/>
        </p:nvSpPr>
        <p:spPr>
          <a:xfrm>
            <a:off x="488966" y="3426203"/>
            <a:ext cx="4625959" cy="1321076"/>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r>
              <a:rPr lang="en-GB" sz="2200" dirty="0">
                <a:solidFill>
                  <a:srgbClr val="CD6F15"/>
                </a:solidFill>
              </a:rPr>
              <a:t>This small piece then represents all the naturally fertile land on the planet than can be used to readily cultivate food</a:t>
            </a:r>
          </a:p>
        </p:txBody>
      </p:sp>
    </p:spTree>
    <p:extLst>
      <p:ext uri="{BB962C8B-B14F-4D97-AF65-F5344CB8AC3E}">
        <p14:creationId xmlns:p14="http://schemas.microsoft.com/office/powerpoint/2010/main" val="2212021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09FD6E8C-CA66-88A0-68FC-7FCE0D607549}"/>
              </a:ext>
            </a:extLst>
          </p:cNvPr>
          <p:cNvSpPr txBox="1">
            <a:spLocks/>
          </p:cNvSpPr>
          <p:nvPr/>
        </p:nvSpPr>
        <p:spPr>
          <a:xfrm>
            <a:off x="488966" y="1092900"/>
            <a:ext cx="7965579" cy="484438"/>
          </a:xfrm>
          <a:prstGeom prst="rect">
            <a:avLst/>
          </a:prstGeom>
        </p:spPr>
        <p:txBody>
          <a:bodyPr>
            <a:normAutofit lnSpcReduction="10000"/>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r>
              <a:rPr lang="en-GB" sz="3200" dirty="0">
                <a:solidFill>
                  <a:srgbClr val="007137"/>
                </a:solidFill>
              </a:rPr>
              <a:t>And then, there are threats to soil…</a:t>
            </a:r>
          </a:p>
        </p:txBody>
      </p:sp>
      <p:grpSp>
        <p:nvGrpSpPr>
          <p:cNvPr id="9" name="Group 8">
            <a:extLst>
              <a:ext uri="{FF2B5EF4-FFF2-40B4-BE49-F238E27FC236}">
                <a16:creationId xmlns:a16="http://schemas.microsoft.com/office/drawing/2014/main" id="{31C1B249-A88B-E566-310A-9CFB1C560E34}"/>
              </a:ext>
            </a:extLst>
          </p:cNvPr>
          <p:cNvGrpSpPr/>
          <p:nvPr/>
        </p:nvGrpSpPr>
        <p:grpSpPr>
          <a:xfrm>
            <a:off x="0" y="1965266"/>
            <a:ext cx="12192000" cy="5114925"/>
            <a:chOff x="0" y="2125686"/>
            <a:chExt cx="10746919" cy="4732314"/>
          </a:xfrm>
        </p:grpSpPr>
        <p:pic>
          <p:nvPicPr>
            <p:cNvPr id="5" name="Picture 1">
              <a:extLst>
                <a:ext uri="{FF2B5EF4-FFF2-40B4-BE49-F238E27FC236}">
                  <a16:creationId xmlns:a16="http://schemas.microsoft.com/office/drawing/2014/main" id="{536B2779-257E-1CE0-4191-AAAB382362B6}"/>
                </a:ext>
              </a:extLst>
            </p:cNvPr>
            <p:cNvPicPr>
              <a:picLocks noChangeAspect="1"/>
            </p:cNvPicPr>
            <p:nvPr/>
          </p:nvPicPr>
          <p:blipFill rotWithShape="1">
            <a:blip r:embed="rId3">
              <a:extLst>
                <a:ext uri="{28A0092B-C50C-407E-A947-70E740481C1C}">
                  <a14:useLocalDpi xmlns:a14="http://schemas.microsoft.com/office/drawing/2010/main" val="0"/>
                </a:ext>
              </a:extLst>
            </a:blip>
            <a:srcRect r="381"/>
            <a:stretch/>
          </p:blipFill>
          <p:spPr bwMode="auto">
            <a:xfrm>
              <a:off x="0" y="2125686"/>
              <a:ext cx="3536494" cy="2366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a:extLst>
                <a:ext uri="{FF2B5EF4-FFF2-40B4-BE49-F238E27FC236}">
                  <a16:creationId xmlns:a16="http://schemas.microsoft.com/office/drawing/2014/main" id="{B9CC0916-F699-523E-CE3D-0A78F0A0A5C2}"/>
                </a:ext>
              </a:extLst>
            </p:cNvPr>
            <p:cNvPicPr>
              <a:picLocks noChangeAspect="1"/>
            </p:cNvPicPr>
            <p:nvPr/>
          </p:nvPicPr>
          <p:blipFill rotWithShape="1">
            <a:blip r:embed="rId4">
              <a:extLst>
                <a:ext uri="{28A0092B-C50C-407E-A947-70E740481C1C}">
                  <a14:useLocalDpi xmlns:a14="http://schemas.microsoft.com/office/drawing/2010/main" val="0"/>
                </a:ext>
              </a:extLst>
            </a:blip>
            <a:srcRect r="434"/>
            <a:stretch/>
          </p:blipFill>
          <p:spPr bwMode="auto">
            <a:xfrm>
              <a:off x="2719" y="4491843"/>
              <a:ext cx="3533775" cy="2366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a:extLst>
                <a:ext uri="{FF2B5EF4-FFF2-40B4-BE49-F238E27FC236}">
                  <a16:creationId xmlns:a16="http://schemas.microsoft.com/office/drawing/2014/main" id="{5C653E41-389F-EA66-319F-6D560F1B75A1}"/>
                </a:ext>
              </a:extLst>
            </p:cNvPr>
            <p:cNvPicPr>
              <a:picLocks noChangeAspect="1"/>
            </p:cNvPicPr>
            <p:nvPr/>
          </p:nvPicPr>
          <p:blipFill rotWithShape="1">
            <a:blip r:embed="rId5">
              <a:extLst>
                <a:ext uri="{28A0092B-C50C-407E-A947-70E740481C1C}">
                  <a14:useLocalDpi xmlns:a14="http://schemas.microsoft.com/office/drawing/2010/main" val="0"/>
                </a:ext>
              </a:extLst>
            </a:blip>
            <a:srcRect l="-3" t="757" r="-185" b="1"/>
            <a:stretch/>
          </p:blipFill>
          <p:spPr bwMode="auto">
            <a:xfrm>
              <a:off x="3536494" y="2125686"/>
              <a:ext cx="7210425" cy="4732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Rectangle 10">
            <a:extLst>
              <a:ext uri="{FF2B5EF4-FFF2-40B4-BE49-F238E27FC236}">
                <a16:creationId xmlns:a16="http://schemas.microsoft.com/office/drawing/2014/main" id="{638E56FA-CCA6-9F6D-91A6-6CCE40E0ABE1}"/>
              </a:ext>
            </a:extLst>
          </p:cNvPr>
          <p:cNvSpPr/>
          <p:nvPr/>
        </p:nvSpPr>
        <p:spPr>
          <a:xfrm>
            <a:off x="3209519" y="3314699"/>
            <a:ext cx="5314950" cy="1781175"/>
          </a:xfrm>
          <a:prstGeom prst="rect">
            <a:avLst/>
          </a:prstGeom>
          <a:solidFill>
            <a:srgbClr val="2C2C2C">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2">
            <a:extLst>
              <a:ext uri="{FF2B5EF4-FFF2-40B4-BE49-F238E27FC236}">
                <a16:creationId xmlns:a16="http://schemas.microsoft.com/office/drawing/2014/main" id="{130849C1-D0EC-EC4E-81A5-E5D15BC68F66}"/>
              </a:ext>
            </a:extLst>
          </p:cNvPr>
          <p:cNvSpPr txBox="1">
            <a:spLocks/>
          </p:cNvSpPr>
          <p:nvPr/>
        </p:nvSpPr>
        <p:spPr>
          <a:xfrm>
            <a:off x="3554014" y="3589581"/>
            <a:ext cx="4625959" cy="1321076"/>
          </a:xfrm>
          <a:prstGeom prst="rect">
            <a:avLst/>
          </a:prstGeom>
        </p:spPr>
        <p:txBody>
          <a:bodyPr>
            <a:normAutofit fontScale="92500"/>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algn="ctr"/>
            <a:r>
              <a:rPr lang="en-GB" sz="2200" dirty="0">
                <a:solidFill>
                  <a:schemeClr val="bg1"/>
                </a:solidFill>
              </a:rPr>
              <a:t>…climate change, sealing, erosion, contamination, landslides, increase in salts, decrease in organic matter, loss of biodiversity, compaction…</a:t>
            </a:r>
          </a:p>
        </p:txBody>
      </p:sp>
    </p:spTree>
    <p:extLst>
      <p:ext uri="{BB962C8B-B14F-4D97-AF65-F5344CB8AC3E}">
        <p14:creationId xmlns:p14="http://schemas.microsoft.com/office/powerpoint/2010/main" val="3596686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11D93A0A-ABF7-6356-A74A-1BC77B4C28DB}"/>
              </a:ext>
            </a:extLst>
          </p:cNvPr>
          <p:cNvSpPr txBox="1">
            <a:spLocks/>
          </p:cNvSpPr>
          <p:nvPr/>
        </p:nvSpPr>
        <p:spPr>
          <a:xfrm>
            <a:off x="488967" y="1092901"/>
            <a:ext cx="6450218" cy="915362"/>
          </a:xfrm>
          <a:prstGeom prst="rect">
            <a:avLst/>
          </a:prstGeom>
        </p:spPr>
        <p:txBody>
          <a:bodyPr>
            <a:normAutofit lnSpcReduction="10000"/>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r>
              <a:rPr lang="en-IE" sz="3200" dirty="0">
                <a:solidFill>
                  <a:srgbClr val="007137"/>
                </a:solidFill>
              </a:rPr>
              <a:t>This means that the remaining soil is under pressure…</a:t>
            </a:r>
            <a:endParaRPr lang="en-GB" sz="3200" dirty="0">
              <a:solidFill>
                <a:srgbClr val="007137"/>
              </a:solidFill>
            </a:endParaRPr>
          </a:p>
        </p:txBody>
      </p:sp>
      <p:grpSp>
        <p:nvGrpSpPr>
          <p:cNvPr id="11" name="Group 10">
            <a:extLst>
              <a:ext uri="{FF2B5EF4-FFF2-40B4-BE49-F238E27FC236}">
                <a16:creationId xmlns:a16="http://schemas.microsoft.com/office/drawing/2014/main" id="{2B4ED37E-E31A-169D-3242-5CF930E99689}"/>
              </a:ext>
            </a:extLst>
          </p:cNvPr>
          <p:cNvGrpSpPr/>
          <p:nvPr/>
        </p:nvGrpSpPr>
        <p:grpSpPr>
          <a:xfrm>
            <a:off x="0" y="2193531"/>
            <a:ext cx="12192000" cy="3803515"/>
            <a:chOff x="0" y="2056795"/>
            <a:chExt cx="12192000" cy="3803515"/>
          </a:xfrm>
        </p:grpSpPr>
        <p:pic>
          <p:nvPicPr>
            <p:cNvPr id="9" name="Picture 8" descr="DSC_2050">
              <a:extLst>
                <a:ext uri="{FF2B5EF4-FFF2-40B4-BE49-F238E27FC236}">
                  <a16:creationId xmlns:a16="http://schemas.microsoft.com/office/drawing/2014/main" id="{93B7C041-AE8B-410D-CA1F-F9FFA3BA06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758" t="34056" r="9918" b="10131"/>
            <a:stretch>
              <a:fillRect/>
            </a:stretch>
          </p:blipFill>
          <p:spPr bwMode="auto">
            <a:xfrm>
              <a:off x="4289228" y="2056795"/>
              <a:ext cx="7902772" cy="3803515"/>
            </a:xfrm>
            <a:custGeom>
              <a:avLst/>
              <a:gdLst>
                <a:gd name="connsiteX0" fmla="*/ 0 w 7902772"/>
                <a:gd name="connsiteY0" fmla="*/ 0 h 3803515"/>
                <a:gd name="connsiteX1" fmla="*/ 7902772 w 7902772"/>
                <a:gd name="connsiteY1" fmla="*/ 0 h 3803515"/>
                <a:gd name="connsiteX2" fmla="*/ 7902772 w 7902772"/>
                <a:gd name="connsiteY2" fmla="*/ 3803515 h 3803515"/>
                <a:gd name="connsiteX3" fmla="*/ 0 w 7902772"/>
                <a:gd name="connsiteY3" fmla="*/ 3803515 h 3803515"/>
              </a:gdLst>
              <a:ahLst/>
              <a:cxnLst>
                <a:cxn ang="0">
                  <a:pos x="connsiteX0" y="connsiteY0"/>
                </a:cxn>
                <a:cxn ang="0">
                  <a:pos x="connsiteX1" y="connsiteY1"/>
                </a:cxn>
                <a:cxn ang="0">
                  <a:pos x="connsiteX2" y="connsiteY2"/>
                </a:cxn>
                <a:cxn ang="0">
                  <a:pos x="connsiteX3" y="connsiteY3"/>
                </a:cxn>
              </a:cxnLst>
              <a:rect l="l" t="t" r="r" b="b"/>
              <a:pathLst>
                <a:path w="7902772" h="3803515">
                  <a:moveTo>
                    <a:pt x="0" y="0"/>
                  </a:moveTo>
                  <a:lnTo>
                    <a:pt x="7902772" y="0"/>
                  </a:lnTo>
                  <a:lnTo>
                    <a:pt x="7902772" y="3803515"/>
                  </a:lnTo>
                  <a:lnTo>
                    <a:pt x="0" y="3803515"/>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664CCBE3-EECD-5E62-2434-1EF96FC3BFAC}"/>
                </a:ext>
              </a:extLst>
            </p:cNvPr>
            <p:cNvSpPr/>
            <p:nvPr/>
          </p:nvSpPr>
          <p:spPr>
            <a:xfrm>
              <a:off x="0" y="2056795"/>
              <a:ext cx="4289228" cy="3803515"/>
            </a:xfrm>
            <a:prstGeom prst="rect">
              <a:avLst/>
            </a:prstGeom>
            <a:solidFill>
              <a:srgbClr val="E2E2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itle 2">
            <a:extLst>
              <a:ext uri="{FF2B5EF4-FFF2-40B4-BE49-F238E27FC236}">
                <a16:creationId xmlns:a16="http://schemas.microsoft.com/office/drawing/2014/main" id="{C83D6536-3656-5DFC-AAA6-2F771FD85940}"/>
              </a:ext>
            </a:extLst>
          </p:cNvPr>
          <p:cNvSpPr txBox="1">
            <a:spLocks/>
          </p:cNvSpPr>
          <p:nvPr/>
        </p:nvSpPr>
        <p:spPr>
          <a:xfrm>
            <a:off x="488967" y="3434749"/>
            <a:ext cx="3263884" cy="997762"/>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r>
              <a:rPr lang="en-GB" sz="2200" dirty="0">
                <a:solidFill>
                  <a:srgbClr val="CD6F15"/>
                </a:solidFill>
              </a:rPr>
              <a:t>…and is being continuously nibbled away</a:t>
            </a:r>
          </a:p>
        </p:txBody>
      </p:sp>
    </p:spTree>
    <p:extLst>
      <p:ext uri="{BB962C8B-B14F-4D97-AF65-F5344CB8AC3E}">
        <p14:creationId xmlns:p14="http://schemas.microsoft.com/office/powerpoint/2010/main" val="3327464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4" descr="Land 5">
            <a:extLst>
              <a:ext uri="{FF2B5EF4-FFF2-40B4-BE49-F238E27FC236}">
                <a16:creationId xmlns:a16="http://schemas.microsoft.com/office/drawing/2014/main" id="{E6987396-D059-09AC-9964-3584361D42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9944" b="1118"/>
          <a:stretch>
            <a:fillRect/>
          </a:stretch>
        </p:blipFill>
        <p:spPr bwMode="auto">
          <a:xfrm>
            <a:off x="0" y="4828375"/>
            <a:ext cx="12192000" cy="2029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 10">
            <a:extLst>
              <a:ext uri="{FF2B5EF4-FFF2-40B4-BE49-F238E27FC236}">
                <a16:creationId xmlns:a16="http://schemas.microsoft.com/office/drawing/2014/main" id="{72D71F88-73D3-371B-D1DC-E87C73B359CB}"/>
              </a:ext>
            </a:extLst>
          </p:cNvPr>
          <p:cNvGrpSpPr/>
          <p:nvPr/>
        </p:nvGrpSpPr>
        <p:grpSpPr>
          <a:xfrm>
            <a:off x="0" y="2184985"/>
            <a:ext cx="12192000" cy="3803516"/>
            <a:chOff x="0" y="2056795"/>
            <a:chExt cx="12192000" cy="3803516"/>
          </a:xfrm>
        </p:grpSpPr>
        <p:pic>
          <p:nvPicPr>
            <p:cNvPr id="10" name="Picture 9" descr="DSC_2051">
              <a:extLst>
                <a:ext uri="{FF2B5EF4-FFF2-40B4-BE49-F238E27FC236}">
                  <a16:creationId xmlns:a16="http://schemas.microsoft.com/office/drawing/2014/main" id="{69187FE7-DBD8-A581-9AE7-38CF0369B0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0633" t="29167" r="21671" b="27269"/>
            <a:stretch>
              <a:fillRect/>
            </a:stretch>
          </p:blipFill>
          <p:spPr bwMode="auto">
            <a:xfrm>
              <a:off x="4289228" y="2056796"/>
              <a:ext cx="7902772" cy="3803515"/>
            </a:xfrm>
            <a:custGeom>
              <a:avLst/>
              <a:gdLst>
                <a:gd name="connsiteX0" fmla="*/ 0 w 7902772"/>
                <a:gd name="connsiteY0" fmla="*/ 0 h 3803515"/>
                <a:gd name="connsiteX1" fmla="*/ 7902772 w 7902772"/>
                <a:gd name="connsiteY1" fmla="*/ 0 h 3803515"/>
                <a:gd name="connsiteX2" fmla="*/ 7902772 w 7902772"/>
                <a:gd name="connsiteY2" fmla="*/ 3803515 h 3803515"/>
                <a:gd name="connsiteX3" fmla="*/ 0 w 7902772"/>
                <a:gd name="connsiteY3" fmla="*/ 3803515 h 3803515"/>
              </a:gdLst>
              <a:ahLst/>
              <a:cxnLst>
                <a:cxn ang="0">
                  <a:pos x="connsiteX0" y="connsiteY0"/>
                </a:cxn>
                <a:cxn ang="0">
                  <a:pos x="connsiteX1" y="connsiteY1"/>
                </a:cxn>
                <a:cxn ang="0">
                  <a:pos x="connsiteX2" y="connsiteY2"/>
                </a:cxn>
                <a:cxn ang="0">
                  <a:pos x="connsiteX3" y="connsiteY3"/>
                </a:cxn>
              </a:cxnLst>
              <a:rect l="l" t="t" r="r" b="b"/>
              <a:pathLst>
                <a:path w="7902772" h="3803515">
                  <a:moveTo>
                    <a:pt x="0" y="0"/>
                  </a:moveTo>
                  <a:lnTo>
                    <a:pt x="7902772" y="0"/>
                  </a:lnTo>
                  <a:lnTo>
                    <a:pt x="7902772" y="3803515"/>
                  </a:lnTo>
                  <a:lnTo>
                    <a:pt x="0" y="3803515"/>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AF622CC0-FF4B-3634-2199-930CF605E3C8}"/>
                </a:ext>
              </a:extLst>
            </p:cNvPr>
            <p:cNvSpPr/>
            <p:nvPr/>
          </p:nvSpPr>
          <p:spPr>
            <a:xfrm>
              <a:off x="0" y="2056795"/>
              <a:ext cx="6438900" cy="3803515"/>
            </a:xfrm>
            <a:prstGeom prst="rect">
              <a:avLst/>
            </a:prstGeom>
            <a:solidFill>
              <a:srgbClr val="F5F5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itle 2">
            <a:extLst>
              <a:ext uri="{FF2B5EF4-FFF2-40B4-BE49-F238E27FC236}">
                <a16:creationId xmlns:a16="http://schemas.microsoft.com/office/drawing/2014/main" id="{76F1DCB7-6137-AE26-2E8E-3A628B313F66}"/>
              </a:ext>
            </a:extLst>
          </p:cNvPr>
          <p:cNvSpPr txBox="1">
            <a:spLocks/>
          </p:cNvSpPr>
          <p:nvPr/>
        </p:nvSpPr>
        <p:spPr>
          <a:xfrm>
            <a:off x="512671" y="3267989"/>
            <a:ext cx="5678579" cy="1381126"/>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r>
              <a:rPr lang="en-GB" sz="4000" dirty="0">
                <a:solidFill>
                  <a:srgbClr val="F5F5F4"/>
                </a:solidFill>
              </a:rPr>
              <a:t>Survival of humankind is based on this.</a:t>
            </a:r>
          </a:p>
        </p:txBody>
      </p:sp>
    </p:spTree>
    <p:extLst>
      <p:ext uri="{BB962C8B-B14F-4D97-AF65-F5344CB8AC3E}">
        <p14:creationId xmlns:p14="http://schemas.microsoft.com/office/powerpoint/2010/main" val="3137996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750" fill="hold"/>
                                        <p:tgtEl>
                                          <p:spTgt spid="7">
                                            <p:txEl>
                                              <p:pRg st="0" end="0"/>
                                            </p:txEl>
                                          </p:spTgt>
                                        </p:tgtEl>
                                        <p:attrNameLst>
                                          <p:attrName>style.color</p:attrName>
                                        </p:attrNameLst>
                                      </p:cBhvr>
                                      <p:to>
                                        <p:clrVal>
                                          <a:srgbClr val="007137"/>
                                        </p:clrVal>
                                      </p:to>
                                    </p:set>
                                    <p:set>
                                      <p:cBhvr>
                                        <p:cTn id="7" dur="750" fill="hold"/>
                                        <p:tgtEl>
                                          <p:spTgt spid="7">
                                            <p:txEl>
                                              <p:pRg st="0" end="0"/>
                                            </p:txEl>
                                          </p:spTgt>
                                        </p:tgtEl>
                                        <p:attrNameLst>
                                          <p:attrName>fillcolor</p:attrName>
                                        </p:attrNameLst>
                                      </p:cBhvr>
                                      <p:to>
                                        <p:clrVal>
                                          <a:srgbClr val="007137"/>
                                        </p:clrVal>
                                      </p:to>
                                    </p:set>
                                    <p:set>
                                      <p:cBhvr>
                                        <p:cTn id="8" dur="750" fill="hold"/>
                                        <p:tgtEl>
                                          <p:spTgt spid="7">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Land 5">
            <a:extLst>
              <a:ext uri="{FF2B5EF4-FFF2-40B4-BE49-F238E27FC236}">
                <a16:creationId xmlns:a16="http://schemas.microsoft.com/office/drawing/2014/main" id="{5A0EB40C-0993-EC8C-8B19-EF313044D7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9944" b="1118"/>
          <a:stretch>
            <a:fillRect/>
          </a:stretch>
        </p:blipFill>
        <p:spPr bwMode="auto">
          <a:xfrm>
            <a:off x="0" y="4828375"/>
            <a:ext cx="12192000" cy="2029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 10">
            <a:extLst>
              <a:ext uri="{FF2B5EF4-FFF2-40B4-BE49-F238E27FC236}">
                <a16:creationId xmlns:a16="http://schemas.microsoft.com/office/drawing/2014/main" id="{72D71F88-73D3-371B-D1DC-E87C73B359CB}"/>
              </a:ext>
            </a:extLst>
          </p:cNvPr>
          <p:cNvGrpSpPr/>
          <p:nvPr/>
        </p:nvGrpSpPr>
        <p:grpSpPr>
          <a:xfrm>
            <a:off x="0" y="2184985"/>
            <a:ext cx="12192000" cy="3803516"/>
            <a:chOff x="0" y="2056795"/>
            <a:chExt cx="12192000" cy="3803516"/>
          </a:xfrm>
        </p:grpSpPr>
        <p:pic>
          <p:nvPicPr>
            <p:cNvPr id="10" name="Picture 9" descr="DSC_2051">
              <a:extLst>
                <a:ext uri="{FF2B5EF4-FFF2-40B4-BE49-F238E27FC236}">
                  <a16:creationId xmlns:a16="http://schemas.microsoft.com/office/drawing/2014/main" id="{69187FE7-DBD8-A581-9AE7-38CF0369B0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0633" t="29167" r="21671" b="27269"/>
            <a:stretch>
              <a:fillRect/>
            </a:stretch>
          </p:blipFill>
          <p:spPr bwMode="auto">
            <a:xfrm>
              <a:off x="4289228" y="2056796"/>
              <a:ext cx="7902772" cy="3803515"/>
            </a:xfrm>
            <a:custGeom>
              <a:avLst/>
              <a:gdLst>
                <a:gd name="connsiteX0" fmla="*/ 0 w 7902772"/>
                <a:gd name="connsiteY0" fmla="*/ 0 h 3803515"/>
                <a:gd name="connsiteX1" fmla="*/ 7902772 w 7902772"/>
                <a:gd name="connsiteY1" fmla="*/ 0 h 3803515"/>
                <a:gd name="connsiteX2" fmla="*/ 7902772 w 7902772"/>
                <a:gd name="connsiteY2" fmla="*/ 3803515 h 3803515"/>
                <a:gd name="connsiteX3" fmla="*/ 0 w 7902772"/>
                <a:gd name="connsiteY3" fmla="*/ 3803515 h 3803515"/>
              </a:gdLst>
              <a:ahLst/>
              <a:cxnLst>
                <a:cxn ang="0">
                  <a:pos x="connsiteX0" y="connsiteY0"/>
                </a:cxn>
                <a:cxn ang="0">
                  <a:pos x="connsiteX1" y="connsiteY1"/>
                </a:cxn>
                <a:cxn ang="0">
                  <a:pos x="connsiteX2" y="connsiteY2"/>
                </a:cxn>
                <a:cxn ang="0">
                  <a:pos x="connsiteX3" y="connsiteY3"/>
                </a:cxn>
              </a:cxnLst>
              <a:rect l="l" t="t" r="r" b="b"/>
              <a:pathLst>
                <a:path w="7902772" h="3803515">
                  <a:moveTo>
                    <a:pt x="0" y="0"/>
                  </a:moveTo>
                  <a:lnTo>
                    <a:pt x="7902772" y="0"/>
                  </a:lnTo>
                  <a:lnTo>
                    <a:pt x="7902772" y="3803515"/>
                  </a:lnTo>
                  <a:lnTo>
                    <a:pt x="0" y="3803515"/>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AF622CC0-FF4B-3634-2199-930CF605E3C8}"/>
                </a:ext>
              </a:extLst>
            </p:cNvPr>
            <p:cNvSpPr/>
            <p:nvPr/>
          </p:nvSpPr>
          <p:spPr>
            <a:xfrm>
              <a:off x="0" y="2056795"/>
              <a:ext cx="6438900" cy="3803515"/>
            </a:xfrm>
            <a:prstGeom prst="rect">
              <a:avLst/>
            </a:prstGeom>
            <a:solidFill>
              <a:srgbClr val="F5F5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2">
            <a:extLst>
              <a:ext uri="{FF2B5EF4-FFF2-40B4-BE49-F238E27FC236}">
                <a16:creationId xmlns:a16="http://schemas.microsoft.com/office/drawing/2014/main" id="{F2371875-33DA-766B-E7FC-BBB562E58A2E}"/>
              </a:ext>
            </a:extLst>
          </p:cNvPr>
          <p:cNvSpPr txBox="1">
            <a:spLocks/>
          </p:cNvSpPr>
          <p:nvPr/>
        </p:nvSpPr>
        <p:spPr>
          <a:xfrm>
            <a:off x="517541" y="3268773"/>
            <a:ext cx="6292834" cy="1635938"/>
          </a:xfrm>
          <a:prstGeom prst="rect">
            <a:avLst/>
          </a:prstGeom>
        </p:spPr>
        <p:txBody>
          <a:bodyPr>
            <a:no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a:defRPr/>
            </a:pPr>
            <a:r>
              <a:rPr lang="en-GB" sz="2200" b="1" dirty="0">
                <a:solidFill>
                  <a:srgbClr val="007137"/>
                </a:solidFill>
                <a:ea typeface="+mn-ea"/>
              </a:rPr>
              <a:t>Sustainable management and effective conservation practices are essential to maintain soil fertility and thus ensure secure </a:t>
            </a:r>
            <a:r>
              <a:rPr lang="it-IT" sz="2200" b="1" dirty="0">
                <a:solidFill>
                  <a:srgbClr val="007137"/>
                </a:solidFill>
                <a:ea typeface="+mn-ea"/>
              </a:rPr>
              <a:t>safe and nutritious </a:t>
            </a:r>
            <a:r>
              <a:rPr lang="en-GB" sz="2200" b="1" dirty="0">
                <a:solidFill>
                  <a:srgbClr val="007137"/>
                </a:solidFill>
                <a:ea typeface="+mn-ea"/>
              </a:rPr>
              <a:t>food for us and for the future generations.</a:t>
            </a:r>
            <a:endParaRPr lang="en-US" sz="2200" b="1" dirty="0">
              <a:solidFill>
                <a:srgbClr val="007137"/>
              </a:solidFill>
              <a:ea typeface="+mn-ea"/>
            </a:endParaRPr>
          </a:p>
        </p:txBody>
      </p:sp>
    </p:spTree>
    <p:extLst>
      <p:ext uri="{BB962C8B-B14F-4D97-AF65-F5344CB8AC3E}">
        <p14:creationId xmlns:p14="http://schemas.microsoft.com/office/powerpoint/2010/main" val="3688285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65732" y="3502096"/>
            <a:ext cx="8860536" cy="338554"/>
          </a:xfrm>
          <a:prstGeom prst="rect">
            <a:avLst/>
          </a:prstGeom>
          <a:noFill/>
        </p:spPr>
        <p:txBody>
          <a:bodyPr wrap="square" rtlCol="0">
            <a:spAutoFit/>
          </a:bodyPr>
          <a:lstStyle/>
          <a:p>
            <a:pPr algn="ctr">
              <a:defRPr/>
            </a:pPr>
            <a:r>
              <a:rPr lang="en-US" sz="1600" b="1" u="sng" dirty="0">
                <a:solidFill>
                  <a:schemeClr val="accent6"/>
                </a:solidFill>
                <a:latin typeface="Arial" panose="020B0604020202020204" pitchFamily="34" charset="0"/>
                <a:cs typeface="Arial" panose="020B0604020202020204" pitchFamily="34" charset="0"/>
                <a:hlinkClick r:id="rId2"/>
              </a:rPr>
              <a:t>http://ec.europa.eu/horizon-europe</a:t>
            </a:r>
            <a:endParaRPr lang="en-GB" sz="1600" b="1" dirty="0">
              <a:solidFill>
                <a:schemeClr val="accent6"/>
              </a:solidFill>
              <a:latin typeface="Arial" panose="020B0604020202020204" pitchFamily="34" charset="0"/>
              <a:cs typeface="Arial" panose="020B0604020202020204" pitchFamily="34" charset="0"/>
            </a:endParaRPr>
          </a:p>
        </p:txBody>
      </p:sp>
      <p:sp>
        <p:nvSpPr>
          <p:cNvPr id="6" name="Title 4">
            <a:extLst>
              <a:ext uri="{FF2B5EF4-FFF2-40B4-BE49-F238E27FC236}">
                <a16:creationId xmlns:a16="http://schemas.microsoft.com/office/drawing/2014/main" id="{E5F9744B-F57A-0384-5CBD-D3E7FC14DB51}"/>
              </a:ext>
            </a:extLst>
          </p:cNvPr>
          <p:cNvSpPr txBox="1">
            <a:spLocks/>
          </p:cNvSpPr>
          <p:nvPr/>
        </p:nvSpPr>
        <p:spPr>
          <a:xfrm>
            <a:off x="3330222" y="4943897"/>
            <a:ext cx="5531555" cy="396473"/>
          </a:xfrm>
          <a:prstGeom prst="rect">
            <a:avLst/>
          </a:prstGeom>
          <a:noFill/>
          <a:effectLst/>
        </p:spPr>
        <p:txBody>
          <a:bodyPr>
            <a:noAutofit/>
          </a:bodyPr>
          <a:lstStyle>
            <a:lvl1pPr algn="l" defTabSz="914400" rtl="0" eaLnBrk="1" latinLnBrk="0" hangingPunct="1">
              <a:lnSpc>
                <a:spcPct val="90000"/>
              </a:lnSpc>
              <a:spcBef>
                <a:spcPct val="0"/>
              </a:spcBef>
              <a:buNone/>
              <a:defRPr sz="4400" kern="1200">
                <a:solidFill>
                  <a:schemeClr val="tx1"/>
                </a:solidFill>
                <a:latin typeface="Segoe UI Semibold" panose="020B0702040204020203" pitchFamily="34" charset="0"/>
                <a:ea typeface="+mj-ea"/>
                <a:cs typeface="Segoe UI Semibold" panose="020B0702040204020203" pitchFamily="34" charset="0"/>
              </a:defRPr>
            </a:lvl1pPr>
          </a:lstStyle>
          <a:p>
            <a:pPr algn="ctr"/>
            <a:r>
              <a:rPr lang="en-US" sz="2400" b="1" dirty="0">
                <a:solidFill>
                  <a:schemeClr val="bg1"/>
                </a:solidFill>
                <a:latin typeface="Myriad Pro" panose="020B0503030403020204" pitchFamily="34" charset="0"/>
                <a:cs typeface="Arial" panose="020B0604020202020204" pitchFamily="34" charset="0"/>
              </a:rPr>
              <a:t>#HorizonEU  #EUmissions  #MissionSoil</a:t>
            </a:r>
            <a:endParaRPr lang="en-GB" sz="2400" b="1" dirty="0">
              <a:solidFill>
                <a:schemeClr val="bg1"/>
              </a:solidFill>
              <a:latin typeface="Myriad Pro" panose="020B0503030403020204" pitchFamily="34" charset="0"/>
              <a:cs typeface="Arial" panose="020B0604020202020204" pitchFamily="34" charset="0"/>
            </a:endParaRPr>
          </a:p>
        </p:txBody>
      </p:sp>
    </p:spTree>
    <p:extLst>
      <p:ext uri="{BB962C8B-B14F-4D97-AF65-F5344CB8AC3E}">
        <p14:creationId xmlns:p14="http://schemas.microsoft.com/office/powerpoint/2010/main" val="2101836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DE3BBD-CA72-8850-F080-BB863FF0528E}"/>
              </a:ext>
            </a:extLst>
          </p:cNvPr>
          <p:cNvSpPr txBox="1"/>
          <p:nvPr/>
        </p:nvSpPr>
        <p:spPr>
          <a:xfrm>
            <a:off x="4498181" y="2844016"/>
            <a:ext cx="7110412" cy="3539430"/>
          </a:xfrm>
          <a:prstGeom prst="rect">
            <a:avLst/>
          </a:prstGeom>
          <a:noFill/>
        </p:spPr>
        <p:txBody>
          <a:bodyPr wrap="square">
            <a:spAutoFit/>
          </a:bodyPr>
          <a:lstStyle/>
          <a:p>
            <a:pPr algn="r">
              <a:defRPr/>
            </a:pPr>
            <a:r>
              <a:rPr lang="en-IE" sz="1600" dirty="0">
                <a:solidFill>
                  <a:srgbClr val="003399"/>
                </a:solidFill>
                <a:latin typeface="Arial" panose="020B0604020202020204" pitchFamily="34" charset="0"/>
                <a:cs typeface="Arial" panose="020B0604020202020204" pitchFamily="34" charset="0"/>
              </a:rPr>
              <a:t>Photo credits:</a:t>
            </a:r>
          </a:p>
          <a:p>
            <a:pPr algn="r">
              <a:defRPr/>
            </a:pPr>
            <a:r>
              <a:rPr lang="en-IE" sz="1600" dirty="0">
                <a:solidFill>
                  <a:srgbClr val="003399"/>
                </a:solidFill>
                <a:latin typeface="Arial" panose="020B0604020202020204" pitchFamily="34" charset="0"/>
                <a:cs typeface="Arial" panose="020B0604020202020204" pitchFamily="34" charset="0"/>
              </a:rPr>
              <a:t> </a:t>
            </a:r>
          </a:p>
          <a:p>
            <a:pPr algn="r">
              <a:defRPr/>
            </a:pPr>
            <a:r>
              <a:rPr lang="fr-BE" sz="1600" dirty="0">
                <a:solidFill>
                  <a:srgbClr val="003399"/>
                </a:solidFill>
                <a:latin typeface="Arial" panose="020B0604020202020204" pitchFamily="34" charset="0"/>
                <a:cs typeface="Arial" panose="020B0604020202020204" pitchFamily="34" charset="0"/>
              </a:rPr>
              <a:t>Orange </a:t>
            </a:r>
            <a:r>
              <a:rPr lang="fr-BE" sz="1600" dirty="0" err="1">
                <a:solidFill>
                  <a:srgbClr val="003399"/>
                </a:solidFill>
                <a:latin typeface="Arial" panose="020B0604020202020204" pitchFamily="34" charset="0"/>
                <a:cs typeface="Arial" panose="020B0604020202020204" pitchFamily="34" charset="0"/>
              </a:rPr>
              <a:t>juice</a:t>
            </a:r>
            <a:r>
              <a:rPr lang="fr-BE" sz="1600" dirty="0">
                <a:solidFill>
                  <a:srgbClr val="003399"/>
                </a:solidFill>
                <a:latin typeface="Arial" panose="020B0604020202020204" pitchFamily="34" charset="0"/>
                <a:cs typeface="Arial" panose="020B0604020202020204" pitchFamily="34" charset="0"/>
              </a:rPr>
              <a:t> © CSKN - Fotolia </a:t>
            </a:r>
            <a:br>
              <a:rPr lang="fr-BE" sz="1600" dirty="0">
                <a:solidFill>
                  <a:srgbClr val="003399"/>
                </a:solidFill>
                <a:latin typeface="Arial" panose="020B0604020202020204" pitchFamily="34" charset="0"/>
                <a:cs typeface="Arial" panose="020B0604020202020204" pitchFamily="34" charset="0"/>
              </a:rPr>
            </a:br>
            <a:r>
              <a:rPr lang="fr-BE" sz="1600" dirty="0" err="1">
                <a:solidFill>
                  <a:srgbClr val="003399"/>
                </a:solidFill>
                <a:latin typeface="Arial" panose="020B0604020202020204" pitchFamily="34" charset="0"/>
                <a:cs typeface="Arial" panose="020B0604020202020204" pitchFamily="34" charset="0"/>
              </a:rPr>
              <a:t>Yogurts</a:t>
            </a:r>
            <a:r>
              <a:rPr lang="fr-BE" sz="1600" dirty="0">
                <a:solidFill>
                  <a:srgbClr val="003399"/>
                </a:solidFill>
                <a:latin typeface="Arial" panose="020B0604020202020204" pitchFamily="34" charset="0"/>
                <a:cs typeface="Arial" panose="020B0604020202020204" pitchFamily="34" charset="0"/>
              </a:rPr>
              <a:t> © </a:t>
            </a:r>
            <a:r>
              <a:rPr lang="fr-BE" sz="1600" dirty="0" err="1">
                <a:solidFill>
                  <a:srgbClr val="003399"/>
                </a:solidFill>
                <a:latin typeface="Arial" panose="020B0604020202020204" pitchFamily="34" charset="0"/>
                <a:cs typeface="Arial" panose="020B0604020202020204" pitchFamily="34" charset="0"/>
              </a:rPr>
              <a:t>AlcelVision</a:t>
            </a:r>
            <a:r>
              <a:rPr lang="fr-BE" sz="1600" dirty="0">
                <a:solidFill>
                  <a:srgbClr val="003399"/>
                </a:solidFill>
                <a:latin typeface="Arial" panose="020B0604020202020204" pitchFamily="34" charset="0"/>
                <a:cs typeface="Arial" panose="020B0604020202020204" pitchFamily="34" charset="0"/>
              </a:rPr>
              <a:t> - Fotolia</a:t>
            </a:r>
            <a:br>
              <a:rPr lang="fr-BE" sz="1600" dirty="0">
                <a:solidFill>
                  <a:srgbClr val="003399"/>
                </a:solidFill>
                <a:latin typeface="Arial" panose="020B0604020202020204" pitchFamily="34" charset="0"/>
                <a:cs typeface="Arial" panose="020B0604020202020204" pitchFamily="34" charset="0"/>
              </a:rPr>
            </a:br>
            <a:r>
              <a:rPr lang="fr-BE" sz="1600" dirty="0">
                <a:solidFill>
                  <a:srgbClr val="003399"/>
                </a:solidFill>
                <a:latin typeface="Arial" panose="020B0604020202020204" pitchFamily="34" charset="0"/>
                <a:cs typeface="Arial" panose="020B0604020202020204" pitchFamily="34" charset="0"/>
              </a:rPr>
              <a:t>Cornflakes © </a:t>
            </a:r>
            <a:r>
              <a:rPr lang="fr-BE" sz="1600" dirty="0" err="1">
                <a:solidFill>
                  <a:srgbClr val="003399"/>
                </a:solidFill>
                <a:latin typeface="Arial" panose="020B0604020202020204" pitchFamily="34" charset="0"/>
                <a:cs typeface="Arial" panose="020B0604020202020204" pitchFamily="34" charset="0"/>
              </a:rPr>
              <a:t>eyewave</a:t>
            </a:r>
            <a:r>
              <a:rPr lang="fr-BE" sz="1600" dirty="0">
                <a:solidFill>
                  <a:srgbClr val="003399"/>
                </a:solidFill>
                <a:latin typeface="Arial" panose="020B0604020202020204" pitchFamily="34" charset="0"/>
                <a:cs typeface="Arial" panose="020B0604020202020204" pitchFamily="34" charset="0"/>
              </a:rPr>
              <a:t> - Fotolia</a:t>
            </a:r>
          </a:p>
          <a:p>
            <a:pPr algn="r">
              <a:defRPr/>
            </a:pPr>
            <a:r>
              <a:rPr lang="fr-BE" sz="1600" dirty="0" err="1">
                <a:solidFill>
                  <a:srgbClr val="003399"/>
                </a:solidFill>
                <a:latin typeface="Arial" panose="020B0604020202020204" pitchFamily="34" charset="0"/>
                <a:cs typeface="Arial" panose="020B0604020202020204" pitchFamily="34" charset="0"/>
              </a:rPr>
              <a:t>Cow</a:t>
            </a:r>
            <a:r>
              <a:rPr lang="fr-BE" sz="1600" dirty="0">
                <a:solidFill>
                  <a:srgbClr val="003399"/>
                </a:solidFill>
                <a:latin typeface="Arial" panose="020B0604020202020204" pitchFamily="34" charset="0"/>
                <a:cs typeface="Arial" panose="020B0604020202020204" pitchFamily="34" charset="0"/>
              </a:rPr>
              <a:t> © </a:t>
            </a:r>
            <a:r>
              <a:rPr lang="fr-BE" sz="1600" dirty="0" err="1">
                <a:solidFill>
                  <a:srgbClr val="003399"/>
                </a:solidFill>
                <a:latin typeface="Arial" panose="020B0604020202020204" pitchFamily="34" charset="0"/>
                <a:cs typeface="Arial" panose="020B0604020202020204" pitchFamily="34" charset="0"/>
              </a:rPr>
              <a:t>Dudarev</a:t>
            </a:r>
            <a:r>
              <a:rPr lang="fr-BE" sz="1600" dirty="0">
                <a:solidFill>
                  <a:srgbClr val="003399"/>
                </a:solidFill>
                <a:latin typeface="Arial" panose="020B0604020202020204" pitchFamily="34" charset="0"/>
                <a:cs typeface="Arial" panose="020B0604020202020204" pitchFamily="34" charset="0"/>
              </a:rPr>
              <a:t> Mikhail -  Fotolia</a:t>
            </a:r>
          </a:p>
          <a:p>
            <a:pPr algn="r">
              <a:defRPr/>
            </a:pPr>
            <a:r>
              <a:rPr lang="fr-BE" sz="1600" dirty="0" err="1">
                <a:solidFill>
                  <a:srgbClr val="003399"/>
                </a:solidFill>
                <a:latin typeface="Arial" panose="020B0604020202020204" pitchFamily="34" charset="0"/>
                <a:cs typeface="Arial" panose="020B0604020202020204" pitchFamily="34" charset="0"/>
              </a:rPr>
              <a:t>Earth</a:t>
            </a:r>
            <a:r>
              <a:rPr lang="fr-BE" sz="1600" dirty="0">
                <a:solidFill>
                  <a:srgbClr val="003399"/>
                </a:solidFill>
                <a:latin typeface="Arial" panose="020B0604020202020204" pitchFamily="34" charset="0"/>
                <a:cs typeface="Arial" panose="020B0604020202020204" pitchFamily="34" charset="0"/>
              </a:rPr>
              <a:t> © </a:t>
            </a:r>
            <a:r>
              <a:rPr lang="fr-BE" sz="1600" dirty="0" err="1">
                <a:solidFill>
                  <a:srgbClr val="003399"/>
                </a:solidFill>
                <a:latin typeface="Arial" panose="020B0604020202020204" pitchFamily="34" charset="0"/>
                <a:cs typeface="Arial" panose="020B0604020202020204" pitchFamily="34" charset="0"/>
              </a:rPr>
              <a:t>Nadalina</a:t>
            </a:r>
            <a:r>
              <a:rPr lang="fr-BE" sz="1600" dirty="0">
                <a:solidFill>
                  <a:srgbClr val="003399"/>
                </a:solidFill>
                <a:latin typeface="Arial" panose="020B0604020202020204" pitchFamily="34" charset="0"/>
                <a:cs typeface="Arial" panose="020B0604020202020204" pitchFamily="34" charset="0"/>
              </a:rPr>
              <a:t> – Fotolia</a:t>
            </a:r>
          </a:p>
          <a:p>
            <a:pPr algn="r">
              <a:defRPr/>
            </a:pPr>
            <a:r>
              <a:rPr lang="fr-BE" sz="1600" dirty="0" err="1">
                <a:solidFill>
                  <a:srgbClr val="003399"/>
                </a:solidFill>
                <a:latin typeface="Arial" panose="020B0604020202020204" pitchFamily="34" charset="0"/>
                <a:cs typeface="Arial" panose="020B0604020202020204" pitchFamily="34" charset="0"/>
              </a:rPr>
              <a:t>Threat</a:t>
            </a:r>
            <a:r>
              <a:rPr lang="fr-BE" sz="1600" dirty="0">
                <a:solidFill>
                  <a:srgbClr val="003399"/>
                </a:solidFill>
                <a:latin typeface="Arial" panose="020B0604020202020204" pitchFamily="34" charset="0"/>
                <a:cs typeface="Arial" panose="020B0604020202020204" pitchFamily="34" charset="0"/>
              </a:rPr>
              <a:t> urbanisation © </a:t>
            </a:r>
            <a:r>
              <a:rPr lang="fr-BE" sz="1600" dirty="0" err="1">
                <a:solidFill>
                  <a:srgbClr val="003399"/>
                </a:solidFill>
                <a:latin typeface="Arial" panose="020B0604020202020204" pitchFamily="34" charset="0"/>
                <a:cs typeface="Arial" panose="020B0604020202020204" pitchFamily="34" charset="0"/>
              </a:rPr>
              <a:t>Alexi</a:t>
            </a:r>
            <a:r>
              <a:rPr lang="fr-BE" sz="1600" dirty="0">
                <a:solidFill>
                  <a:srgbClr val="003399"/>
                </a:solidFill>
                <a:latin typeface="Arial" panose="020B0604020202020204" pitchFamily="34" charset="0"/>
                <a:cs typeface="Arial" panose="020B0604020202020204" pitchFamily="34" charset="0"/>
              </a:rPr>
              <a:t> Tauzin – Fotolia</a:t>
            </a:r>
          </a:p>
          <a:p>
            <a:pPr algn="r">
              <a:defRPr/>
            </a:pPr>
            <a:r>
              <a:rPr lang="fr-BE" sz="1600" dirty="0" err="1">
                <a:solidFill>
                  <a:srgbClr val="003399"/>
                </a:solidFill>
                <a:latin typeface="Arial" panose="020B0604020202020204" pitchFamily="34" charset="0"/>
                <a:cs typeface="Arial" panose="020B0604020202020204" pitchFamily="34" charset="0"/>
              </a:rPr>
              <a:t>Threat</a:t>
            </a:r>
            <a:r>
              <a:rPr lang="fr-BE" sz="1600" dirty="0">
                <a:solidFill>
                  <a:srgbClr val="003399"/>
                </a:solidFill>
                <a:latin typeface="Arial" panose="020B0604020202020204" pitchFamily="34" charset="0"/>
                <a:cs typeface="Arial" panose="020B0604020202020204" pitchFamily="34" charset="0"/>
              </a:rPr>
              <a:t> </a:t>
            </a:r>
            <a:r>
              <a:rPr lang="fr-BE" sz="1600" dirty="0" err="1">
                <a:solidFill>
                  <a:srgbClr val="003399"/>
                </a:solidFill>
                <a:latin typeface="Arial" panose="020B0604020202020204" pitchFamily="34" charset="0"/>
                <a:cs typeface="Arial" panose="020B0604020202020204" pitchFamily="34" charset="0"/>
              </a:rPr>
              <a:t>desertification</a:t>
            </a:r>
            <a:r>
              <a:rPr lang="fr-BE" sz="1600" dirty="0">
                <a:solidFill>
                  <a:srgbClr val="003399"/>
                </a:solidFill>
                <a:latin typeface="Arial" panose="020B0604020202020204" pitchFamily="34" charset="0"/>
                <a:cs typeface="Arial" panose="020B0604020202020204" pitchFamily="34" charset="0"/>
              </a:rPr>
              <a:t> © Giordano </a:t>
            </a:r>
            <a:r>
              <a:rPr lang="fr-BE" sz="1600" dirty="0" err="1">
                <a:solidFill>
                  <a:srgbClr val="003399"/>
                </a:solidFill>
                <a:latin typeface="Arial" panose="020B0604020202020204" pitchFamily="34" charset="0"/>
                <a:cs typeface="Arial" panose="020B0604020202020204" pitchFamily="34" charset="0"/>
              </a:rPr>
              <a:t>Aita</a:t>
            </a:r>
            <a:r>
              <a:rPr lang="fr-BE" sz="1600" dirty="0">
                <a:solidFill>
                  <a:srgbClr val="003399"/>
                </a:solidFill>
                <a:latin typeface="Arial" panose="020B0604020202020204" pitchFamily="34" charset="0"/>
                <a:cs typeface="Arial" panose="020B0604020202020204" pitchFamily="34" charset="0"/>
              </a:rPr>
              <a:t> - Fotolia</a:t>
            </a:r>
          </a:p>
          <a:p>
            <a:pPr algn="r">
              <a:defRPr/>
            </a:pPr>
            <a:r>
              <a:rPr lang="en-IE" sz="1600" dirty="0">
                <a:solidFill>
                  <a:srgbClr val="003399"/>
                </a:solidFill>
                <a:latin typeface="Arial" panose="020B0604020202020204" pitchFamily="34" charset="0"/>
                <a:cs typeface="Arial" panose="020B0604020202020204" pitchFamily="34" charset="0"/>
              </a:rPr>
              <a:t>Threat landslides</a:t>
            </a:r>
            <a:r>
              <a:rPr lang="fr-BE" sz="1600" dirty="0">
                <a:solidFill>
                  <a:srgbClr val="003399"/>
                </a:solidFill>
                <a:latin typeface="Arial" panose="020B0604020202020204" pitchFamily="34" charset="0"/>
                <a:cs typeface="Arial" panose="020B0604020202020204" pitchFamily="34" charset="0"/>
              </a:rPr>
              <a:t>© </a:t>
            </a:r>
            <a:r>
              <a:rPr lang="en-IE" sz="1600" dirty="0" err="1">
                <a:solidFill>
                  <a:srgbClr val="003399"/>
                </a:solidFill>
                <a:latin typeface="Arial" panose="020B0604020202020204" pitchFamily="34" charset="0"/>
                <a:cs typeface="Arial" panose="020B0604020202020204" pitchFamily="34" charset="0"/>
              </a:rPr>
              <a:t>Kedsirin</a:t>
            </a:r>
            <a:r>
              <a:rPr lang="en-IE" sz="1600" dirty="0">
                <a:solidFill>
                  <a:srgbClr val="003399"/>
                </a:solidFill>
                <a:latin typeface="Arial" panose="020B0604020202020204" pitchFamily="34" charset="0"/>
                <a:cs typeface="Arial" panose="020B0604020202020204" pitchFamily="34" charset="0"/>
              </a:rPr>
              <a:t> - Fotolia</a:t>
            </a:r>
          </a:p>
          <a:p>
            <a:pPr algn="r">
              <a:defRPr/>
            </a:pPr>
            <a:endParaRPr lang="en-IE" sz="1600" dirty="0">
              <a:solidFill>
                <a:srgbClr val="003399"/>
              </a:solidFill>
              <a:latin typeface="Arial" panose="020B0604020202020204" pitchFamily="34" charset="0"/>
              <a:cs typeface="Arial" panose="020B0604020202020204" pitchFamily="34" charset="0"/>
            </a:endParaRPr>
          </a:p>
          <a:p>
            <a:pPr algn="r">
              <a:defRPr/>
            </a:pPr>
            <a:r>
              <a:rPr lang="en-IE" sz="1600" dirty="0">
                <a:solidFill>
                  <a:srgbClr val="003399"/>
                </a:solidFill>
                <a:latin typeface="Arial" panose="020B0604020202020204" pitchFamily="34" charset="0"/>
                <a:cs typeface="Arial" panose="020B0604020202020204" pitchFamily="34" charset="0"/>
              </a:rPr>
              <a:t>Maps: </a:t>
            </a:r>
          </a:p>
          <a:p>
            <a:pPr algn="r">
              <a:defRPr/>
            </a:pPr>
            <a:endParaRPr lang="en-IE" sz="1600" dirty="0">
              <a:solidFill>
                <a:srgbClr val="003399"/>
              </a:solidFill>
              <a:latin typeface="Arial" panose="020B0604020202020204" pitchFamily="34" charset="0"/>
              <a:cs typeface="Arial" panose="020B0604020202020204" pitchFamily="34" charset="0"/>
            </a:endParaRPr>
          </a:p>
          <a:p>
            <a:pPr algn="r">
              <a:defRPr/>
            </a:pPr>
            <a:r>
              <a:rPr lang="en-IE" sz="1600" dirty="0">
                <a:solidFill>
                  <a:srgbClr val="003399"/>
                </a:solidFill>
                <a:latin typeface="Arial" panose="020B0604020202020204" pitchFamily="34" charset="0"/>
                <a:cs typeface="Arial" panose="020B0604020202020204" pitchFamily="34" charset="0"/>
              </a:rPr>
              <a:t>© European Commission, Joint Research Centre</a:t>
            </a:r>
          </a:p>
        </p:txBody>
      </p:sp>
    </p:spTree>
    <p:extLst>
      <p:ext uri="{BB962C8B-B14F-4D97-AF65-F5344CB8AC3E}">
        <p14:creationId xmlns:p14="http://schemas.microsoft.com/office/powerpoint/2010/main" val="24601364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9BD648F-3F6D-1067-ABF6-48B9B7CC7AAD}"/>
              </a:ext>
            </a:extLst>
          </p:cNvPr>
          <p:cNvSpPr/>
          <p:nvPr/>
        </p:nvSpPr>
        <p:spPr>
          <a:xfrm>
            <a:off x="2959893" y="3667125"/>
            <a:ext cx="6272213" cy="2647950"/>
          </a:xfrm>
          <a:prstGeom prst="rect">
            <a:avLst/>
          </a:prstGeom>
          <a:solidFill>
            <a:srgbClr val="F5F5F4">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3">
            <a:extLst>
              <a:ext uri="{FF2B5EF4-FFF2-40B4-BE49-F238E27FC236}">
                <a16:creationId xmlns:a16="http://schemas.microsoft.com/office/drawing/2014/main" id="{A8C61F34-4D8E-00FC-0164-6DE5F85402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04393" y="3904457"/>
            <a:ext cx="512762"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691B16E6-5425-18A9-49A2-52C4A3A7638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04393" y="5560219"/>
            <a:ext cx="47942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8">
            <a:extLst>
              <a:ext uri="{FF2B5EF4-FFF2-40B4-BE49-F238E27FC236}">
                <a16:creationId xmlns:a16="http://schemas.microsoft.com/office/drawing/2014/main" id="{DEE935F9-E427-55FD-D4D0-C57619B1C9DF}"/>
              </a:ext>
            </a:extLst>
          </p:cNvPr>
          <p:cNvSpPr>
            <a:spLocks noChangeArrowheads="1"/>
          </p:cNvSpPr>
          <p:nvPr/>
        </p:nvSpPr>
        <p:spPr bwMode="auto">
          <a:xfrm>
            <a:off x="4040980" y="5655469"/>
            <a:ext cx="8683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r>
              <a:rPr lang="en-IE" altLang="fr-FR" sz="1200">
                <a:solidFill>
                  <a:srgbClr val="3883CE"/>
                </a:solidFill>
                <a:latin typeface="Arial" panose="020B0604020202020204" pitchFamily="34" charset="0"/>
                <a:hlinkClick r:id="rId5"/>
              </a:rPr>
              <a:t>@EUAgri </a:t>
            </a:r>
            <a:endParaRPr lang="en-GB" altLang="fr-FR" sz="1200">
              <a:solidFill>
                <a:srgbClr val="3883CE"/>
              </a:solidFill>
              <a:latin typeface="Arial" panose="020B0604020202020204" pitchFamily="34" charset="0"/>
            </a:endParaRPr>
          </a:p>
        </p:txBody>
      </p:sp>
      <p:sp>
        <p:nvSpPr>
          <p:cNvPr id="6" name="Rectangle 9">
            <a:extLst>
              <a:ext uri="{FF2B5EF4-FFF2-40B4-BE49-F238E27FC236}">
                <a16:creationId xmlns:a16="http://schemas.microsoft.com/office/drawing/2014/main" id="{583781EF-36AC-2AA9-3C02-0047ED60A9C5}"/>
              </a:ext>
            </a:extLst>
          </p:cNvPr>
          <p:cNvSpPr>
            <a:spLocks noChangeArrowheads="1"/>
          </p:cNvSpPr>
          <p:nvPr/>
        </p:nvSpPr>
        <p:spPr bwMode="auto">
          <a:xfrm>
            <a:off x="7876380" y="4079082"/>
            <a:ext cx="10763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r>
              <a:rPr lang="en-IE" altLang="fr-FR" sz="1200" u="sng">
                <a:solidFill>
                  <a:srgbClr val="3883CE"/>
                </a:solidFill>
                <a:latin typeface="Arial" panose="020B0604020202020204" pitchFamily="34" charset="0"/>
              </a:rPr>
              <a:t>EUAgri</a:t>
            </a:r>
            <a:endParaRPr lang="en-GB" altLang="fr-FR" sz="1200" u="sng">
              <a:solidFill>
                <a:srgbClr val="3883CE"/>
              </a:solidFill>
              <a:latin typeface="Arial" panose="020B0604020202020204" pitchFamily="34" charset="0"/>
            </a:endParaRPr>
          </a:p>
        </p:txBody>
      </p:sp>
      <p:pic>
        <p:nvPicPr>
          <p:cNvPr id="7" name="Picture 10">
            <a:extLst>
              <a:ext uri="{FF2B5EF4-FFF2-40B4-BE49-F238E27FC236}">
                <a16:creationId xmlns:a16="http://schemas.microsoft.com/office/drawing/2014/main" id="{B36541DA-B568-9EC8-91C0-C045D5BA001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87418" y="3963194"/>
            <a:ext cx="465137"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a:extLst>
              <a:ext uri="{FF2B5EF4-FFF2-40B4-BE49-F238E27FC236}">
                <a16:creationId xmlns:a16="http://schemas.microsoft.com/office/drawing/2014/main" id="{3C54FBEA-2BD8-2DF5-5700-24B447F058C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212805" y="5560219"/>
            <a:ext cx="4857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14">
            <a:extLst>
              <a:ext uri="{FF2B5EF4-FFF2-40B4-BE49-F238E27FC236}">
                <a16:creationId xmlns:a16="http://schemas.microsoft.com/office/drawing/2014/main" id="{5970B88F-F289-5E4A-0A9D-C9DEFB17D202}"/>
              </a:ext>
            </a:extLst>
          </p:cNvPr>
          <p:cNvSpPr>
            <a:spLocks noChangeArrowheads="1"/>
          </p:cNvSpPr>
          <p:nvPr/>
        </p:nvSpPr>
        <p:spPr bwMode="auto">
          <a:xfrm>
            <a:off x="7808119" y="5658644"/>
            <a:ext cx="14017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r>
              <a:rPr lang="en-IE" altLang="fr-FR" sz="1200" u="sng" dirty="0" err="1">
                <a:solidFill>
                  <a:srgbClr val="3883CE"/>
                </a:solidFill>
                <a:latin typeface="Arial" panose="020B0604020202020204" pitchFamily="34" charset="0"/>
              </a:rPr>
              <a:t>euagrifood</a:t>
            </a:r>
            <a:endParaRPr lang="en-GB" altLang="fr-FR" sz="1200" u="sng" dirty="0">
              <a:solidFill>
                <a:srgbClr val="3883CE"/>
              </a:solidFill>
              <a:latin typeface="Arial" panose="020B0604020202020204" pitchFamily="34" charset="0"/>
            </a:endParaRPr>
          </a:p>
        </p:txBody>
      </p:sp>
      <p:sp>
        <p:nvSpPr>
          <p:cNvPr id="10" name="Rectangle 17">
            <a:extLst>
              <a:ext uri="{FF2B5EF4-FFF2-40B4-BE49-F238E27FC236}">
                <a16:creationId xmlns:a16="http://schemas.microsoft.com/office/drawing/2014/main" id="{4A48A75C-2EA0-EB58-E7A5-BBB954688104}"/>
              </a:ext>
            </a:extLst>
          </p:cNvPr>
          <p:cNvSpPr>
            <a:spLocks noChangeArrowheads="1"/>
          </p:cNvSpPr>
          <p:nvPr/>
        </p:nvSpPr>
        <p:spPr bwMode="auto">
          <a:xfrm>
            <a:off x="7874793" y="4901407"/>
            <a:ext cx="609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r>
              <a:rPr lang="en-IE" altLang="fr-FR" sz="1200" u="sng">
                <a:solidFill>
                  <a:srgbClr val="3883CE"/>
                </a:solidFill>
                <a:latin typeface="Arial" panose="020B0604020202020204" pitchFamily="34" charset="0"/>
              </a:rPr>
              <a:t>euagri</a:t>
            </a:r>
          </a:p>
        </p:txBody>
      </p:sp>
      <p:pic>
        <p:nvPicPr>
          <p:cNvPr id="11" name="Picture 18">
            <a:extLst>
              <a:ext uri="{FF2B5EF4-FFF2-40B4-BE49-F238E27FC236}">
                <a16:creationId xmlns:a16="http://schemas.microsoft.com/office/drawing/2014/main" id="{8E7CFE5C-D520-1453-E4A0-DC504C7DF3D4}"/>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65193" y="4768057"/>
            <a:ext cx="487362"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D647FC33-EB2A-B72F-4057-94F270A188CC}"/>
              </a:ext>
            </a:extLst>
          </p:cNvPr>
          <p:cNvSpPr txBox="1"/>
          <p:nvPr/>
        </p:nvSpPr>
        <p:spPr>
          <a:xfrm>
            <a:off x="3699668" y="4042569"/>
            <a:ext cx="3109912" cy="708025"/>
          </a:xfrm>
          <a:prstGeom prst="rect">
            <a:avLst/>
          </a:prstGeom>
          <a:noFill/>
        </p:spPr>
        <p:txBody>
          <a:bodyPr>
            <a:spAutoFit/>
          </a:bodyPr>
          <a:lstStyle/>
          <a:p>
            <a:pPr algn="ctr">
              <a:defRPr/>
            </a:pPr>
            <a:r>
              <a:rPr lang="en-US" sz="1200" u="sng" dirty="0">
                <a:hlinkClick r:id="rId9"/>
              </a:rPr>
              <a:t>http://ec.europa.eu/horizon-europe</a:t>
            </a:r>
            <a:endParaRPr lang="en-US" sz="1200" u="sng" dirty="0"/>
          </a:p>
          <a:p>
            <a:pPr algn="ctr">
              <a:defRPr/>
            </a:pPr>
            <a:endParaRPr lang="en-GB" dirty="0">
              <a:solidFill>
                <a:schemeClr val="accent6"/>
              </a:solidFill>
              <a:latin typeface="+mj-lt"/>
            </a:endParaRPr>
          </a:p>
          <a:p>
            <a:pPr algn="ctr">
              <a:defRPr/>
            </a:pPr>
            <a:endParaRPr lang="en-GB" sz="1000" dirty="0" err="1">
              <a:solidFill>
                <a:schemeClr val="accent3"/>
              </a:solidFill>
            </a:endParaRPr>
          </a:p>
        </p:txBody>
      </p:sp>
      <p:pic>
        <p:nvPicPr>
          <p:cNvPr id="13" name="Picture 3">
            <a:extLst>
              <a:ext uri="{FF2B5EF4-FFF2-40B4-BE49-F238E27FC236}">
                <a16:creationId xmlns:a16="http://schemas.microsoft.com/office/drawing/2014/main" id="{382A25E9-F584-1F29-0FDE-DA630833FA4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36143" y="4710907"/>
            <a:ext cx="512762"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
            <a:extLst>
              <a:ext uri="{FF2B5EF4-FFF2-40B4-BE49-F238E27FC236}">
                <a16:creationId xmlns:a16="http://schemas.microsoft.com/office/drawing/2014/main" id="{4BE7F4E7-92EA-52EB-0F64-97FD0E7670A2}"/>
              </a:ext>
            </a:extLst>
          </p:cNvPr>
          <p:cNvSpPr txBox="1">
            <a:spLocks noChangeArrowheads="1"/>
          </p:cNvSpPr>
          <p:nvPr/>
        </p:nvSpPr>
        <p:spPr bwMode="auto">
          <a:xfrm>
            <a:off x="4036218" y="4883944"/>
            <a:ext cx="22431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r>
              <a:rPr lang="fr-BE" altLang="fr-FR" sz="1200" u="sng">
                <a:latin typeface="Arial" panose="020B0604020202020204" pitchFamily="34" charset="0"/>
                <a:hlinkClick r:id="rId10"/>
              </a:rPr>
              <a:t>https://esdac.jrc.ec.europa.eu/</a:t>
            </a:r>
            <a:endParaRPr lang="fr-BE" altLang="fr-FR" sz="1200" u="sng">
              <a:latin typeface="Arial" panose="020B0604020202020204" pitchFamily="34" charset="0"/>
            </a:endParaRPr>
          </a:p>
          <a:p>
            <a:pPr>
              <a:lnSpc>
                <a:spcPct val="100000"/>
              </a:lnSpc>
              <a:spcBef>
                <a:spcPct val="0"/>
              </a:spcBef>
              <a:buFontTx/>
              <a:buNone/>
            </a:pPr>
            <a:endParaRPr lang="en-IE" altLang="fr-FR" sz="1800" u="sng">
              <a:latin typeface="Arial" panose="020B0604020202020204" pitchFamily="34" charset="0"/>
            </a:endParaRPr>
          </a:p>
          <a:p>
            <a:pPr>
              <a:lnSpc>
                <a:spcPct val="100000"/>
              </a:lnSpc>
              <a:spcBef>
                <a:spcPct val="0"/>
              </a:spcBef>
              <a:buFontTx/>
              <a:buNone/>
            </a:pPr>
            <a:endParaRPr lang="fr-BE" altLang="fr-FR" sz="1800">
              <a:latin typeface="Arial" panose="020B0604020202020204" pitchFamily="34" charset="0"/>
            </a:endParaRPr>
          </a:p>
        </p:txBody>
      </p:sp>
      <p:sp>
        <p:nvSpPr>
          <p:cNvPr id="16" name="TextBox 15">
            <a:extLst>
              <a:ext uri="{FF2B5EF4-FFF2-40B4-BE49-F238E27FC236}">
                <a16:creationId xmlns:a16="http://schemas.microsoft.com/office/drawing/2014/main" id="{3A068042-7DF0-501D-6F1D-3473F5C5EC39}"/>
              </a:ext>
            </a:extLst>
          </p:cNvPr>
          <p:cNvSpPr txBox="1"/>
          <p:nvPr/>
        </p:nvSpPr>
        <p:spPr>
          <a:xfrm>
            <a:off x="3092711" y="2176431"/>
            <a:ext cx="6000688" cy="1089529"/>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7200" b="1" i="0" u="none" strike="noStrike" kern="1200" cap="none" spc="0" normalizeH="0" baseline="0" noProof="0" dirty="0">
                <a:ln>
                  <a:noFill/>
                </a:ln>
                <a:solidFill>
                  <a:schemeClr val="bg1"/>
                </a:solidFill>
                <a:effectLst/>
                <a:uLnTx/>
                <a:uFillTx/>
                <a:latin typeface="Myriad Pro" panose="020B0503030403020204" pitchFamily="34" charset="0"/>
                <a:ea typeface="+mn-ea"/>
                <a:cs typeface="Segoe UI" panose="020B0502040204020203" pitchFamily="34" charset="0"/>
              </a:rPr>
              <a:t>Keep in touch</a:t>
            </a:r>
          </a:p>
        </p:txBody>
      </p:sp>
    </p:spTree>
    <p:extLst>
      <p:ext uri="{BB962C8B-B14F-4D97-AF65-F5344CB8AC3E}">
        <p14:creationId xmlns:p14="http://schemas.microsoft.com/office/powerpoint/2010/main" val="15945286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01F3E3B9-4AA2-DE84-A9ED-0D6BE4E8AFE5}"/>
              </a:ext>
            </a:extLst>
          </p:cNvPr>
          <p:cNvSpPr txBox="1">
            <a:spLocks/>
          </p:cNvSpPr>
          <p:nvPr/>
        </p:nvSpPr>
        <p:spPr>
          <a:xfrm>
            <a:off x="488965" y="1074795"/>
            <a:ext cx="4407775" cy="714359"/>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r>
              <a:rPr lang="en-US" altLang="fr-FR" sz="2200" dirty="0">
                <a:solidFill>
                  <a:srgbClr val="007137"/>
                </a:solidFill>
                <a:ea typeface="MS PGothic" panose="020B0600070205080204" pitchFamily="34" charset="-128"/>
              </a:rPr>
              <a:t>So, where do breakfast cereals, yogurt or fruit come from?</a:t>
            </a:r>
            <a:endParaRPr lang="en-GB" sz="2200" dirty="0">
              <a:solidFill>
                <a:srgbClr val="007137"/>
              </a:solidFill>
            </a:endParaRPr>
          </a:p>
        </p:txBody>
      </p:sp>
      <p:pic>
        <p:nvPicPr>
          <p:cNvPr id="2" name="Picture 1">
            <a:extLst>
              <a:ext uri="{FF2B5EF4-FFF2-40B4-BE49-F238E27FC236}">
                <a16:creationId xmlns:a16="http://schemas.microsoft.com/office/drawing/2014/main" id="{0637BFF5-812C-BED6-6DC8-78797BC2226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5003" y="2302102"/>
            <a:ext cx="3776039" cy="3776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141DB847-25B6-15C1-BFD4-3980F4FA3F86}"/>
              </a:ext>
            </a:extLst>
          </p:cNvPr>
          <p:cNvGrpSpPr/>
          <p:nvPr/>
        </p:nvGrpSpPr>
        <p:grpSpPr>
          <a:xfrm>
            <a:off x="1531593" y="2631635"/>
            <a:ext cx="2074506" cy="602425"/>
            <a:chOff x="1531593" y="2631635"/>
            <a:chExt cx="2074506" cy="602425"/>
          </a:xfrm>
        </p:grpSpPr>
        <p:sp>
          <p:nvSpPr>
            <p:cNvPr id="3" name="Rectangle: Rounded Corners 2">
              <a:extLst>
                <a:ext uri="{FF2B5EF4-FFF2-40B4-BE49-F238E27FC236}">
                  <a16:creationId xmlns:a16="http://schemas.microsoft.com/office/drawing/2014/main" id="{52E7C5C9-D1C4-2680-9D12-A1B70FB8B5E7}"/>
                </a:ext>
              </a:extLst>
            </p:cNvPr>
            <p:cNvSpPr/>
            <p:nvPr/>
          </p:nvSpPr>
          <p:spPr>
            <a:xfrm>
              <a:off x="1531593" y="2631635"/>
              <a:ext cx="2074506" cy="602425"/>
            </a:xfrm>
            <a:prstGeom prst="roundRect">
              <a:avLst/>
            </a:prstGeom>
            <a:solidFill>
              <a:srgbClr val="AF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5" name="TextBox 4">
              <a:extLst>
                <a:ext uri="{FF2B5EF4-FFF2-40B4-BE49-F238E27FC236}">
                  <a16:creationId xmlns:a16="http://schemas.microsoft.com/office/drawing/2014/main" id="{A2572179-F078-F9A0-BC24-A30F8C980E75}"/>
                </a:ext>
              </a:extLst>
            </p:cNvPr>
            <p:cNvSpPr txBox="1"/>
            <p:nvPr/>
          </p:nvSpPr>
          <p:spPr>
            <a:xfrm>
              <a:off x="1713856" y="2742529"/>
              <a:ext cx="1740643" cy="369332"/>
            </a:xfrm>
            <a:prstGeom prst="rect">
              <a:avLst/>
            </a:prstGeom>
            <a:noFill/>
          </p:spPr>
          <p:txBody>
            <a:bodyPr wrap="square">
              <a:spAutoFit/>
            </a:bodyPr>
            <a:lstStyle/>
            <a:p>
              <a:r>
                <a:rPr lang="en-GB" sz="1800" b="1" dirty="0">
                  <a:solidFill>
                    <a:schemeClr val="bg1"/>
                  </a:solidFill>
                </a:rPr>
                <a:t>Supermarket?</a:t>
              </a:r>
              <a:endParaRPr lang="en-GB" dirty="0">
                <a:solidFill>
                  <a:schemeClr val="bg1"/>
                </a:solidFill>
              </a:endParaRPr>
            </a:p>
          </p:txBody>
        </p:sp>
      </p:grpSp>
      <p:grpSp>
        <p:nvGrpSpPr>
          <p:cNvPr id="13" name="Group 12">
            <a:extLst>
              <a:ext uri="{FF2B5EF4-FFF2-40B4-BE49-F238E27FC236}">
                <a16:creationId xmlns:a16="http://schemas.microsoft.com/office/drawing/2014/main" id="{BC3569B9-20CE-423C-1817-C0F0E938630D}"/>
              </a:ext>
            </a:extLst>
          </p:cNvPr>
          <p:cNvGrpSpPr/>
          <p:nvPr/>
        </p:nvGrpSpPr>
        <p:grpSpPr>
          <a:xfrm>
            <a:off x="4097694" y="2981147"/>
            <a:ext cx="1998306" cy="602425"/>
            <a:chOff x="4097694" y="2981147"/>
            <a:chExt cx="1998306" cy="602425"/>
          </a:xfrm>
        </p:grpSpPr>
        <p:sp>
          <p:nvSpPr>
            <p:cNvPr id="6" name="Rectangle: Rounded Corners 5">
              <a:extLst>
                <a:ext uri="{FF2B5EF4-FFF2-40B4-BE49-F238E27FC236}">
                  <a16:creationId xmlns:a16="http://schemas.microsoft.com/office/drawing/2014/main" id="{45E5B1EA-91FD-CFE5-B713-067B8A6547ED}"/>
                </a:ext>
              </a:extLst>
            </p:cNvPr>
            <p:cNvSpPr/>
            <p:nvPr/>
          </p:nvSpPr>
          <p:spPr>
            <a:xfrm>
              <a:off x="4097694" y="2981147"/>
              <a:ext cx="1998306" cy="602425"/>
            </a:xfrm>
            <a:prstGeom prst="roundRect">
              <a:avLst/>
            </a:prstGeom>
            <a:solidFill>
              <a:srgbClr val="AF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7" name="TextBox 6">
              <a:extLst>
                <a:ext uri="{FF2B5EF4-FFF2-40B4-BE49-F238E27FC236}">
                  <a16:creationId xmlns:a16="http://schemas.microsoft.com/office/drawing/2014/main" id="{C69BAE8B-0DD8-62AF-1979-B5319C6CC344}"/>
                </a:ext>
              </a:extLst>
            </p:cNvPr>
            <p:cNvSpPr txBox="1"/>
            <p:nvPr/>
          </p:nvSpPr>
          <p:spPr>
            <a:xfrm>
              <a:off x="4270433" y="3092041"/>
              <a:ext cx="1740643" cy="369332"/>
            </a:xfrm>
            <a:prstGeom prst="rect">
              <a:avLst/>
            </a:prstGeom>
            <a:noFill/>
          </p:spPr>
          <p:txBody>
            <a:bodyPr wrap="square">
              <a:spAutoFit/>
            </a:bodyPr>
            <a:lstStyle/>
            <a:p>
              <a:r>
                <a:rPr lang="en-GB" b="1" dirty="0">
                  <a:solidFill>
                    <a:schemeClr val="bg1"/>
                  </a:solidFill>
                </a:rPr>
                <a:t>A laboratory?</a:t>
              </a:r>
              <a:endParaRPr lang="en-GB" dirty="0">
                <a:solidFill>
                  <a:schemeClr val="bg1"/>
                </a:solidFill>
              </a:endParaRPr>
            </a:p>
          </p:txBody>
        </p:sp>
      </p:grpSp>
      <p:grpSp>
        <p:nvGrpSpPr>
          <p:cNvPr id="17" name="Group 16">
            <a:extLst>
              <a:ext uri="{FF2B5EF4-FFF2-40B4-BE49-F238E27FC236}">
                <a16:creationId xmlns:a16="http://schemas.microsoft.com/office/drawing/2014/main" id="{4718D39C-577E-CEE2-116C-2A8318D6F365}"/>
              </a:ext>
            </a:extLst>
          </p:cNvPr>
          <p:cNvGrpSpPr/>
          <p:nvPr/>
        </p:nvGrpSpPr>
        <p:grpSpPr>
          <a:xfrm>
            <a:off x="986577" y="4075042"/>
            <a:ext cx="2074506" cy="602425"/>
            <a:chOff x="986577" y="4075042"/>
            <a:chExt cx="2074506" cy="602425"/>
          </a:xfrm>
        </p:grpSpPr>
        <p:sp>
          <p:nvSpPr>
            <p:cNvPr id="9" name="Rectangle: Rounded Corners 8">
              <a:extLst>
                <a:ext uri="{FF2B5EF4-FFF2-40B4-BE49-F238E27FC236}">
                  <a16:creationId xmlns:a16="http://schemas.microsoft.com/office/drawing/2014/main" id="{07F96C86-28D1-B243-B7BE-532BA9944DDA}"/>
                </a:ext>
              </a:extLst>
            </p:cNvPr>
            <p:cNvSpPr/>
            <p:nvPr/>
          </p:nvSpPr>
          <p:spPr>
            <a:xfrm>
              <a:off x="986577" y="4075042"/>
              <a:ext cx="2074506" cy="602425"/>
            </a:xfrm>
            <a:prstGeom prst="roundRect">
              <a:avLst/>
            </a:prstGeom>
            <a:solidFill>
              <a:srgbClr val="AF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0" name="TextBox 9">
              <a:extLst>
                <a:ext uri="{FF2B5EF4-FFF2-40B4-BE49-F238E27FC236}">
                  <a16:creationId xmlns:a16="http://schemas.microsoft.com/office/drawing/2014/main" id="{2DBE2341-973A-3813-330D-978AD0B797E0}"/>
                </a:ext>
              </a:extLst>
            </p:cNvPr>
            <p:cNvSpPr txBox="1"/>
            <p:nvPr/>
          </p:nvSpPr>
          <p:spPr>
            <a:xfrm>
              <a:off x="1168841" y="4185936"/>
              <a:ext cx="1740643" cy="369332"/>
            </a:xfrm>
            <a:prstGeom prst="rect">
              <a:avLst/>
            </a:prstGeom>
            <a:noFill/>
          </p:spPr>
          <p:txBody>
            <a:bodyPr wrap="square">
              <a:spAutoFit/>
            </a:bodyPr>
            <a:lstStyle/>
            <a:p>
              <a:r>
                <a:rPr lang="en-GB" sz="1800" b="1" dirty="0">
                  <a:solidFill>
                    <a:schemeClr val="bg1"/>
                  </a:solidFill>
                </a:rPr>
                <a:t>Cereal grains?</a:t>
              </a:r>
              <a:endParaRPr lang="en-GB" dirty="0">
                <a:solidFill>
                  <a:schemeClr val="bg1"/>
                </a:solidFill>
              </a:endParaRPr>
            </a:p>
          </p:txBody>
        </p:sp>
      </p:grpSp>
      <p:grpSp>
        <p:nvGrpSpPr>
          <p:cNvPr id="15" name="Group 14">
            <a:extLst>
              <a:ext uri="{FF2B5EF4-FFF2-40B4-BE49-F238E27FC236}">
                <a16:creationId xmlns:a16="http://schemas.microsoft.com/office/drawing/2014/main" id="{8534EDFB-CBF5-94CD-EEEF-9D942C6A9002}"/>
              </a:ext>
            </a:extLst>
          </p:cNvPr>
          <p:cNvGrpSpPr/>
          <p:nvPr/>
        </p:nvGrpSpPr>
        <p:grpSpPr>
          <a:xfrm>
            <a:off x="4947519" y="4385040"/>
            <a:ext cx="2560281" cy="602425"/>
            <a:chOff x="4947519" y="4385040"/>
            <a:chExt cx="2560281" cy="602425"/>
          </a:xfrm>
        </p:grpSpPr>
        <p:sp>
          <p:nvSpPr>
            <p:cNvPr id="11" name="Rectangle: Rounded Corners 10">
              <a:extLst>
                <a:ext uri="{FF2B5EF4-FFF2-40B4-BE49-F238E27FC236}">
                  <a16:creationId xmlns:a16="http://schemas.microsoft.com/office/drawing/2014/main" id="{53BF8533-1534-C9E6-68DE-74E102F287FF}"/>
                </a:ext>
              </a:extLst>
            </p:cNvPr>
            <p:cNvSpPr/>
            <p:nvPr/>
          </p:nvSpPr>
          <p:spPr>
            <a:xfrm>
              <a:off x="4947519" y="4385040"/>
              <a:ext cx="2560281" cy="602425"/>
            </a:xfrm>
            <a:prstGeom prst="roundRect">
              <a:avLst/>
            </a:prstGeom>
            <a:solidFill>
              <a:srgbClr val="AF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2" name="TextBox 11">
              <a:extLst>
                <a:ext uri="{FF2B5EF4-FFF2-40B4-BE49-F238E27FC236}">
                  <a16:creationId xmlns:a16="http://schemas.microsoft.com/office/drawing/2014/main" id="{3A60F56C-277D-0513-FA41-2EA2ECB9BB06}"/>
                </a:ext>
              </a:extLst>
            </p:cNvPr>
            <p:cNvSpPr txBox="1"/>
            <p:nvPr/>
          </p:nvSpPr>
          <p:spPr>
            <a:xfrm>
              <a:off x="5148833" y="4495934"/>
              <a:ext cx="2194942" cy="369332"/>
            </a:xfrm>
            <a:prstGeom prst="rect">
              <a:avLst/>
            </a:prstGeom>
            <a:noFill/>
          </p:spPr>
          <p:txBody>
            <a:bodyPr wrap="square">
              <a:spAutoFit/>
            </a:bodyPr>
            <a:lstStyle/>
            <a:p>
              <a:r>
                <a:rPr lang="en-GB" sz="1800" b="1" dirty="0">
                  <a:solidFill>
                    <a:schemeClr val="bg1"/>
                  </a:solidFill>
                </a:rPr>
                <a:t>Trees and bushes?</a:t>
              </a:r>
              <a:endParaRPr lang="en-GB" dirty="0">
                <a:solidFill>
                  <a:schemeClr val="bg1"/>
                </a:solidFill>
              </a:endParaRPr>
            </a:p>
          </p:txBody>
        </p:sp>
      </p:grpSp>
      <p:grpSp>
        <p:nvGrpSpPr>
          <p:cNvPr id="18" name="Group 17">
            <a:extLst>
              <a:ext uri="{FF2B5EF4-FFF2-40B4-BE49-F238E27FC236}">
                <a16:creationId xmlns:a16="http://schemas.microsoft.com/office/drawing/2014/main" id="{1E5B153D-4A98-A127-DA69-5B48AF003862}"/>
              </a:ext>
            </a:extLst>
          </p:cNvPr>
          <p:cNvGrpSpPr/>
          <p:nvPr/>
        </p:nvGrpSpPr>
        <p:grpSpPr>
          <a:xfrm>
            <a:off x="2683142" y="5279831"/>
            <a:ext cx="1188681" cy="602425"/>
            <a:chOff x="2683142" y="5279831"/>
            <a:chExt cx="1188681" cy="602425"/>
          </a:xfrm>
        </p:grpSpPr>
        <p:sp>
          <p:nvSpPr>
            <p:cNvPr id="14" name="Rectangle: Rounded Corners 13">
              <a:extLst>
                <a:ext uri="{FF2B5EF4-FFF2-40B4-BE49-F238E27FC236}">
                  <a16:creationId xmlns:a16="http://schemas.microsoft.com/office/drawing/2014/main" id="{8E1B416C-8ABE-4D64-DED6-50B8AE3F1957}"/>
                </a:ext>
              </a:extLst>
            </p:cNvPr>
            <p:cNvSpPr/>
            <p:nvPr/>
          </p:nvSpPr>
          <p:spPr>
            <a:xfrm>
              <a:off x="2683142" y="5279831"/>
              <a:ext cx="1188681" cy="602425"/>
            </a:xfrm>
            <a:prstGeom prst="roundRect">
              <a:avLst/>
            </a:prstGeom>
            <a:solidFill>
              <a:srgbClr val="AF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6" name="TextBox 15">
              <a:extLst>
                <a:ext uri="{FF2B5EF4-FFF2-40B4-BE49-F238E27FC236}">
                  <a16:creationId xmlns:a16="http://schemas.microsoft.com/office/drawing/2014/main" id="{6FDC0A13-FDB1-BD8D-79A2-7E926CFA98D3}"/>
                </a:ext>
              </a:extLst>
            </p:cNvPr>
            <p:cNvSpPr txBox="1"/>
            <p:nvPr/>
          </p:nvSpPr>
          <p:spPr>
            <a:xfrm>
              <a:off x="2855881" y="5390725"/>
              <a:ext cx="896969" cy="369332"/>
            </a:xfrm>
            <a:prstGeom prst="rect">
              <a:avLst/>
            </a:prstGeom>
            <a:noFill/>
          </p:spPr>
          <p:txBody>
            <a:bodyPr wrap="square">
              <a:spAutoFit/>
            </a:bodyPr>
            <a:lstStyle/>
            <a:p>
              <a:r>
                <a:rPr lang="en-GB" sz="1800" b="1" dirty="0">
                  <a:solidFill>
                    <a:schemeClr val="bg1"/>
                  </a:solidFill>
                </a:rPr>
                <a:t>Cows?</a:t>
              </a:r>
              <a:endParaRPr lang="en-GB" dirty="0">
                <a:solidFill>
                  <a:schemeClr val="bg1"/>
                </a:solidFill>
              </a:endParaRPr>
            </a:p>
          </p:txBody>
        </p:sp>
      </p:grpSp>
      <p:pic>
        <p:nvPicPr>
          <p:cNvPr id="19" name="Picture 18" descr="A picture containing text, silhouette, vector graphics&#10;&#10;Description automatically generated">
            <a:extLst>
              <a:ext uri="{FF2B5EF4-FFF2-40B4-BE49-F238E27FC236}">
                <a16:creationId xmlns:a16="http://schemas.microsoft.com/office/drawing/2014/main" id="{1E8D68D1-1938-7543-6C5C-1B195E3054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14071" y="4403263"/>
            <a:ext cx="4628141" cy="3970250"/>
          </a:xfrm>
          <a:prstGeom prst="rect">
            <a:avLst/>
          </a:prstGeom>
        </p:spPr>
      </p:pic>
    </p:spTree>
    <p:extLst>
      <p:ext uri="{BB962C8B-B14F-4D97-AF65-F5344CB8AC3E}">
        <p14:creationId xmlns:p14="http://schemas.microsoft.com/office/powerpoint/2010/main" val="996707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147973BA-FD46-A0DC-E17F-05A9E2C4C0A4}"/>
              </a:ext>
            </a:extLst>
          </p:cNvPr>
          <p:cNvCxnSpPr>
            <a:cxnSpLocks/>
          </p:cNvCxnSpPr>
          <p:nvPr/>
        </p:nvCxnSpPr>
        <p:spPr>
          <a:xfrm>
            <a:off x="6095999" y="3180426"/>
            <a:ext cx="0" cy="1056804"/>
          </a:xfrm>
          <a:prstGeom prst="line">
            <a:avLst/>
          </a:prstGeom>
          <a:ln w="19050">
            <a:solidFill>
              <a:srgbClr val="007137"/>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D003651B-D153-5FEA-9E8B-3BAB2AF2E39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88" t="7315" r="36883" b="747"/>
          <a:stretch/>
        </p:blipFill>
        <p:spPr bwMode="auto">
          <a:xfrm rot="19900447">
            <a:off x="5002138" y="3498945"/>
            <a:ext cx="2170632" cy="2015767"/>
          </a:xfrm>
          <a:custGeom>
            <a:avLst/>
            <a:gdLst>
              <a:gd name="connsiteX0" fmla="*/ 1085316 w 2170632"/>
              <a:gd name="connsiteY0" fmla="*/ 0 h 2015767"/>
              <a:gd name="connsiteX1" fmla="*/ 2170632 w 2170632"/>
              <a:gd name="connsiteY1" fmla="*/ 1085316 h 2015767"/>
              <a:gd name="connsiteX2" fmla="*/ 1692127 w 2170632"/>
              <a:gd name="connsiteY2" fmla="*/ 1985277 h 2015767"/>
              <a:gd name="connsiteX3" fmla="*/ 1641938 w 2170632"/>
              <a:gd name="connsiteY3" fmla="*/ 2015767 h 2015767"/>
              <a:gd name="connsiteX4" fmla="*/ 528694 w 2170632"/>
              <a:gd name="connsiteY4" fmla="*/ 2015767 h 2015767"/>
              <a:gd name="connsiteX5" fmla="*/ 478506 w 2170632"/>
              <a:gd name="connsiteY5" fmla="*/ 1985277 h 2015767"/>
              <a:gd name="connsiteX6" fmla="*/ 0 w 2170632"/>
              <a:gd name="connsiteY6" fmla="*/ 1085316 h 2015767"/>
              <a:gd name="connsiteX7" fmla="*/ 1085316 w 2170632"/>
              <a:gd name="connsiteY7" fmla="*/ 0 h 2015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0632" h="2015767">
                <a:moveTo>
                  <a:pt x="1085316" y="0"/>
                </a:moveTo>
                <a:cubicBezTo>
                  <a:pt x="1684719" y="0"/>
                  <a:pt x="2170632" y="485913"/>
                  <a:pt x="2170632" y="1085316"/>
                </a:cubicBezTo>
                <a:cubicBezTo>
                  <a:pt x="2170632" y="1459943"/>
                  <a:pt x="1980822" y="1790238"/>
                  <a:pt x="1692127" y="1985277"/>
                </a:cubicBezTo>
                <a:lnTo>
                  <a:pt x="1641938" y="2015767"/>
                </a:lnTo>
                <a:lnTo>
                  <a:pt x="528694" y="2015767"/>
                </a:lnTo>
                <a:lnTo>
                  <a:pt x="478506" y="1985277"/>
                </a:lnTo>
                <a:cubicBezTo>
                  <a:pt x="189810" y="1790238"/>
                  <a:pt x="0" y="1459943"/>
                  <a:pt x="0" y="1085316"/>
                </a:cubicBezTo>
                <a:cubicBezTo>
                  <a:pt x="0" y="485913"/>
                  <a:pt x="485913" y="0"/>
                  <a:pt x="1085316" y="0"/>
                </a:cubicBez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07C10546-44CD-E9FC-96C5-802154B13FCF}"/>
              </a:ext>
            </a:extLst>
          </p:cNvPr>
          <p:cNvSpPr txBox="1">
            <a:spLocks/>
          </p:cNvSpPr>
          <p:nvPr/>
        </p:nvSpPr>
        <p:spPr>
          <a:xfrm>
            <a:off x="488965" y="1074795"/>
            <a:ext cx="4407775" cy="714359"/>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r>
              <a:rPr lang="en-US" altLang="fr-FR" sz="2200" dirty="0">
                <a:solidFill>
                  <a:srgbClr val="007137"/>
                </a:solidFill>
                <a:ea typeface="MS PGothic" panose="020B0600070205080204" pitchFamily="34" charset="-128"/>
              </a:rPr>
              <a:t>So, where do breakfast cereals, yogurt or fruit come from?</a:t>
            </a:r>
            <a:endParaRPr lang="en-GB" sz="2200" dirty="0">
              <a:solidFill>
                <a:srgbClr val="007137"/>
              </a:solidFill>
            </a:endParaRPr>
          </a:p>
        </p:txBody>
      </p:sp>
      <p:sp>
        <p:nvSpPr>
          <p:cNvPr id="11" name="TextBox 10">
            <a:extLst>
              <a:ext uri="{FF2B5EF4-FFF2-40B4-BE49-F238E27FC236}">
                <a16:creationId xmlns:a16="http://schemas.microsoft.com/office/drawing/2014/main" id="{80834BCE-74A7-B383-F551-91C5635606ED}"/>
              </a:ext>
            </a:extLst>
          </p:cNvPr>
          <p:cNvSpPr txBox="1"/>
          <p:nvPr/>
        </p:nvSpPr>
        <p:spPr>
          <a:xfrm>
            <a:off x="545012" y="2351845"/>
            <a:ext cx="3067940" cy="1200329"/>
          </a:xfrm>
          <a:prstGeom prst="rect">
            <a:avLst/>
          </a:prstGeom>
          <a:noFill/>
        </p:spPr>
        <p:txBody>
          <a:bodyPr wrap="square">
            <a:spAutoFit/>
          </a:bodyPr>
          <a:lstStyle/>
          <a:p>
            <a:pPr algn="ctr">
              <a:lnSpc>
                <a:spcPct val="100000"/>
              </a:lnSpc>
              <a:spcBef>
                <a:spcPct val="20000"/>
              </a:spcBef>
              <a:buFontTx/>
              <a:buNone/>
            </a:pPr>
            <a:r>
              <a:rPr lang="en-GB" altLang="fr-FR" sz="1800" b="1" dirty="0">
                <a:solidFill>
                  <a:srgbClr val="CD6F15"/>
                </a:solidFill>
                <a:latin typeface="Arial" panose="020B0604020202020204" pitchFamily="34" charset="0"/>
                <a:cs typeface="Arial" panose="020B0604020202020204" pitchFamily="34" charset="0"/>
              </a:rPr>
              <a:t>Breakfast cereals </a:t>
            </a:r>
            <a:r>
              <a:rPr lang="en-GB" altLang="fr-FR" sz="1800" dirty="0">
                <a:latin typeface="Arial" panose="020B0604020202020204" pitchFamily="34" charset="0"/>
                <a:cs typeface="Arial" panose="020B0604020202020204" pitchFamily="34" charset="0"/>
              </a:rPr>
              <a:t>are made from the seeds of crops such </a:t>
            </a:r>
            <a:r>
              <a:rPr lang="en-US" altLang="fr-FR" sz="1800" dirty="0">
                <a:latin typeface="Arial" panose="020B0604020202020204" pitchFamily="34" charset="0"/>
                <a:cs typeface="Arial" panose="020B0604020202020204" pitchFamily="34" charset="0"/>
              </a:rPr>
              <a:t>as corn, wheat, oats and barley. </a:t>
            </a:r>
          </a:p>
        </p:txBody>
      </p:sp>
      <p:sp>
        <p:nvSpPr>
          <p:cNvPr id="16" name="TextBox 15">
            <a:extLst>
              <a:ext uri="{FF2B5EF4-FFF2-40B4-BE49-F238E27FC236}">
                <a16:creationId xmlns:a16="http://schemas.microsoft.com/office/drawing/2014/main" id="{747E371A-9B8A-B184-008E-13F1C91293DF}"/>
              </a:ext>
            </a:extLst>
          </p:cNvPr>
          <p:cNvSpPr txBox="1"/>
          <p:nvPr/>
        </p:nvSpPr>
        <p:spPr>
          <a:xfrm>
            <a:off x="8579048" y="2904744"/>
            <a:ext cx="3067940" cy="646331"/>
          </a:xfrm>
          <a:prstGeom prst="rect">
            <a:avLst/>
          </a:prstGeom>
          <a:noFill/>
        </p:spPr>
        <p:txBody>
          <a:bodyPr wrap="square">
            <a:spAutoFit/>
          </a:bodyPr>
          <a:lstStyle/>
          <a:p>
            <a:pPr algn="ctr">
              <a:lnSpc>
                <a:spcPct val="100000"/>
              </a:lnSpc>
              <a:spcBef>
                <a:spcPct val="20000"/>
              </a:spcBef>
              <a:buFontTx/>
              <a:buNone/>
            </a:pPr>
            <a:r>
              <a:rPr lang="en-GB" altLang="fr-FR" sz="1800" b="1" dirty="0">
                <a:solidFill>
                  <a:srgbClr val="CD6F15"/>
                </a:solidFill>
                <a:latin typeface="Arial" panose="020B0604020202020204" pitchFamily="34" charset="0"/>
                <a:cs typeface="Arial" panose="020B0604020202020204" pitchFamily="34" charset="0"/>
              </a:rPr>
              <a:t>Fruit</a:t>
            </a:r>
            <a:r>
              <a:rPr lang="en-US" altLang="fr-FR" sz="1800" b="1" dirty="0">
                <a:latin typeface="Arial" panose="020B0604020202020204" pitchFamily="34" charset="0"/>
                <a:cs typeface="Arial" panose="020B0604020202020204" pitchFamily="34" charset="0"/>
              </a:rPr>
              <a:t> </a:t>
            </a:r>
            <a:r>
              <a:rPr lang="en-US" altLang="fr-FR" sz="1800" dirty="0">
                <a:latin typeface="Arial" panose="020B0604020202020204" pitchFamily="34" charset="0"/>
                <a:cs typeface="Arial" panose="020B0604020202020204" pitchFamily="34" charset="0"/>
              </a:rPr>
              <a:t>come from trees, bushes and small plants.</a:t>
            </a:r>
          </a:p>
        </p:txBody>
      </p:sp>
      <p:sp>
        <p:nvSpPr>
          <p:cNvPr id="19" name="TextBox 18">
            <a:extLst>
              <a:ext uri="{FF2B5EF4-FFF2-40B4-BE49-F238E27FC236}">
                <a16:creationId xmlns:a16="http://schemas.microsoft.com/office/drawing/2014/main" id="{24B18AA3-056C-4FD3-7C9C-CB3E41F69568}"/>
              </a:ext>
            </a:extLst>
          </p:cNvPr>
          <p:cNvSpPr txBox="1"/>
          <p:nvPr/>
        </p:nvSpPr>
        <p:spPr>
          <a:xfrm>
            <a:off x="4653863" y="1864922"/>
            <a:ext cx="2841904" cy="1200329"/>
          </a:xfrm>
          <a:prstGeom prst="rect">
            <a:avLst/>
          </a:prstGeom>
          <a:noFill/>
        </p:spPr>
        <p:txBody>
          <a:bodyPr wrap="square">
            <a:spAutoFit/>
          </a:bodyPr>
          <a:lstStyle/>
          <a:p>
            <a:pPr algn="ctr">
              <a:lnSpc>
                <a:spcPct val="100000"/>
              </a:lnSpc>
              <a:spcBef>
                <a:spcPct val="20000"/>
              </a:spcBef>
              <a:buFontTx/>
              <a:buNone/>
            </a:pPr>
            <a:r>
              <a:rPr lang="en-US" altLang="fr-FR" sz="1800" b="1" dirty="0">
                <a:solidFill>
                  <a:srgbClr val="CD6F15"/>
                </a:solidFill>
                <a:latin typeface="Arial" panose="020B0604020202020204" pitchFamily="34" charset="0"/>
                <a:cs typeface="Arial" panose="020B0604020202020204" pitchFamily="34" charset="0"/>
              </a:rPr>
              <a:t>Yogurt</a:t>
            </a:r>
            <a:r>
              <a:rPr lang="en-US" altLang="fr-FR" sz="1800" b="1" dirty="0">
                <a:latin typeface="Arial" panose="020B0604020202020204" pitchFamily="34" charset="0"/>
                <a:cs typeface="Arial" panose="020B0604020202020204" pitchFamily="34" charset="0"/>
              </a:rPr>
              <a:t> </a:t>
            </a:r>
            <a:r>
              <a:rPr lang="en-US" altLang="fr-FR" sz="1800" dirty="0">
                <a:latin typeface="Arial" panose="020B0604020202020204" pitchFamily="34" charset="0"/>
                <a:cs typeface="Arial" panose="020B0604020202020204" pitchFamily="34" charset="0"/>
              </a:rPr>
              <a:t>is</a:t>
            </a:r>
            <a:r>
              <a:rPr lang="en-GB" altLang="fr-FR" sz="1800" dirty="0">
                <a:latin typeface="Arial" panose="020B0604020202020204" pitchFamily="34" charset="0"/>
                <a:cs typeface="Arial" panose="020B0604020202020204" pitchFamily="34" charset="0"/>
              </a:rPr>
              <a:t> made from fermented milk. To produce milk, cow</a:t>
            </a:r>
            <a:r>
              <a:rPr lang="en-US" altLang="fr-FR" sz="1800" dirty="0">
                <a:latin typeface="Arial" panose="020B0604020202020204" pitchFamily="34" charset="0"/>
                <a:cs typeface="Arial" panose="020B0604020202020204" pitchFamily="34" charset="0"/>
              </a:rPr>
              <a:t>s need to eat grass.</a:t>
            </a:r>
          </a:p>
        </p:txBody>
      </p:sp>
      <p:cxnSp>
        <p:nvCxnSpPr>
          <p:cNvPr id="32" name="Straight Connector 31">
            <a:extLst>
              <a:ext uri="{FF2B5EF4-FFF2-40B4-BE49-F238E27FC236}">
                <a16:creationId xmlns:a16="http://schemas.microsoft.com/office/drawing/2014/main" id="{5E28F615-E90B-ECEC-488A-F8FA1F7746AB}"/>
              </a:ext>
            </a:extLst>
          </p:cNvPr>
          <p:cNvCxnSpPr>
            <a:cxnSpLocks/>
          </p:cNvCxnSpPr>
          <p:nvPr/>
        </p:nvCxnSpPr>
        <p:spPr>
          <a:xfrm flipH="1">
            <a:off x="8973083" y="3758376"/>
            <a:ext cx="1142289" cy="810750"/>
          </a:xfrm>
          <a:prstGeom prst="line">
            <a:avLst/>
          </a:prstGeom>
          <a:ln w="19050">
            <a:solidFill>
              <a:srgbClr val="00713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6D74553-64BC-1D07-F28B-CA537A62F433}"/>
              </a:ext>
            </a:extLst>
          </p:cNvPr>
          <p:cNvCxnSpPr>
            <a:cxnSpLocks/>
          </p:cNvCxnSpPr>
          <p:nvPr/>
        </p:nvCxnSpPr>
        <p:spPr>
          <a:xfrm flipH="1" flipV="1">
            <a:off x="2076628" y="3758376"/>
            <a:ext cx="1142289" cy="810750"/>
          </a:xfrm>
          <a:prstGeom prst="line">
            <a:avLst/>
          </a:prstGeom>
          <a:ln w="19050">
            <a:solidFill>
              <a:srgbClr val="007137"/>
            </a:solidFill>
          </a:ln>
        </p:spPr>
        <p:style>
          <a:lnRef idx="1">
            <a:schemeClr val="accent1"/>
          </a:lnRef>
          <a:fillRef idx="0">
            <a:schemeClr val="accent1"/>
          </a:fillRef>
          <a:effectRef idx="0">
            <a:schemeClr val="accent1"/>
          </a:effectRef>
          <a:fontRef idx="minor">
            <a:schemeClr val="tx1"/>
          </a:fontRef>
        </p:style>
      </p:cxnSp>
      <p:sp>
        <p:nvSpPr>
          <p:cNvPr id="20" name="Rectangle: Rounded Corners 19">
            <a:extLst>
              <a:ext uri="{FF2B5EF4-FFF2-40B4-BE49-F238E27FC236}">
                <a16:creationId xmlns:a16="http://schemas.microsoft.com/office/drawing/2014/main" id="{9D1C29A8-2B60-5B6B-4D81-1CE6C2B33969}"/>
              </a:ext>
            </a:extLst>
          </p:cNvPr>
          <p:cNvSpPr/>
          <p:nvPr/>
        </p:nvSpPr>
        <p:spPr>
          <a:xfrm>
            <a:off x="2939256" y="4776427"/>
            <a:ext cx="6313488" cy="1325270"/>
          </a:xfrm>
          <a:prstGeom prst="roundRect">
            <a:avLst/>
          </a:prstGeom>
          <a:solidFill>
            <a:srgbClr val="AF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2" name="TextBox 21">
            <a:extLst>
              <a:ext uri="{FF2B5EF4-FFF2-40B4-BE49-F238E27FC236}">
                <a16:creationId xmlns:a16="http://schemas.microsoft.com/office/drawing/2014/main" id="{CD4E01D0-D930-C429-7351-F26C4570F565}"/>
              </a:ext>
            </a:extLst>
          </p:cNvPr>
          <p:cNvSpPr txBox="1"/>
          <p:nvPr/>
        </p:nvSpPr>
        <p:spPr>
          <a:xfrm>
            <a:off x="3975182" y="5089569"/>
            <a:ext cx="4306154" cy="701731"/>
          </a:xfrm>
          <a:prstGeom prst="rect">
            <a:avLst/>
          </a:prstGeom>
          <a:noFill/>
        </p:spPr>
        <p:txBody>
          <a:bodyPr wrap="square">
            <a:spAutoFit/>
          </a:bodyPr>
          <a:lstStyle/>
          <a:p>
            <a:pPr algn="ctr">
              <a:lnSpc>
                <a:spcPct val="100000"/>
              </a:lnSpc>
              <a:spcBef>
                <a:spcPct val="20000"/>
              </a:spcBef>
              <a:buFontTx/>
              <a:buNone/>
            </a:pPr>
            <a:r>
              <a:rPr lang="en-US" altLang="fr-FR" sz="1800" b="1" dirty="0">
                <a:solidFill>
                  <a:schemeClr val="bg1"/>
                </a:solidFill>
                <a:latin typeface="Arial" panose="020B0604020202020204" pitchFamily="34" charset="0"/>
                <a:cs typeface="Arial" panose="020B0604020202020204" pitchFamily="34" charset="0"/>
              </a:rPr>
              <a:t>What do they have in common?</a:t>
            </a:r>
          </a:p>
          <a:p>
            <a:pPr algn="ctr">
              <a:lnSpc>
                <a:spcPct val="100000"/>
              </a:lnSpc>
              <a:spcBef>
                <a:spcPct val="20000"/>
              </a:spcBef>
              <a:buFontTx/>
              <a:buNone/>
            </a:pPr>
            <a:r>
              <a:rPr lang="en-US" altLang="fr-FR" sz="1800" b="1" dirty="0">
                <a:solidFill>
                  <a:srgbClr val="007137"/>
                </a:solidFill>
                <a:latin typeface="Arial" panose="020B0604020202020204" pitchFamily="34" charset="0"/>
                <a:cs typeface="Arial" panose="020B0604020202020204" pitchFamily="34" charset="0"/>
              </a:rPr>
              <a:t>All plants need fertile soils to grow!</a:t>
            </a:r>
            <a:endParaRPr lang="en-IE" altLang="fr-FR" sz="1800" b="1" dirty="0">
              <a:solidFill>
                <a:srgbClr val="007137"/>
              </a:solidFill>
              <a:latin typeface="Arial" panose="020B0604020202020204" pitchFamily="34" charset="0"/>
              <a:cs typeface="Arial" panose="020B0604020202020204" pitchFamily="34" charset="0"/>
            </a:endParaRPr>
          </a:p>
        </p:txBody>
      </p:sp>
      <p:pic>
        <p:nvPicPr>
          <p:cNvPr id="17" name="Picture 16" descr="Logo&#10;&#10;Description automatically generated">
            <a:extLst>
              <a:ext uri="{FF2B5EF4-FFF2-40B4-BE49-F238E27FC236}">
                <a16:creationId xmlns:a16="http://schemas.microsoft.com/office/drawing/2014/main" id="{AED17380-D6AA-C088-7E2B-4F616629E3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06715" y="2952009"/>
            <a:ext cx="4805915" cy="5578248"/>
          </a:xfrm>
          <a:prstGeom prst="rect">
            <a:avLst/>
          </a:prstGeom>
        </p:spPr>
      </p:pic>
      <p:pic>
        <p:nvPicPr>
          <p:cNvPr id="18" name="Picture 17" descr="A picture containing text, silhouette, vector graphics&#10;&#10;Description automatically generated">
            <a:extLst>
              <a:ext uri="{FF2B5EF4-FFF2-40B4-BE49-F238E27FC236}">
                <a16:creationId xmlns:a16="http://schemas.microsoft.com/office/drawing/2014/main" id="{B0421E95-B2BB-4DAA-CFFD-9143C21FC62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14071" y="4403263"/>
            <a:ext cx="4628141" cy="3970250"/>
          </a:xfrm>
          <a:prstGeom prst="rect">
            <a:avLst/>
          </a:prstGeom>
        </p:spPr>
      </p:pic>
    </p:spTree>
    <p:extLst>
      <p:ext uri="{BB962C8B-B14F-4D97-AF65-F5344CB8AC3E}">
        <p14:creationId xmlns:p14="http://schemas.microsoft.com/office/powerpoint/2010/main" val="3948301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a:extLst>
              <a:ext uri="{FF2B5EF4-FFF2-40B4-BE49-F238E27FC236}">
                <a16:creationId xmlns:a16="http://schemas.microsoft.com/office/drawing/2014/main" id="{177350B9-3EE2-4E97-1966-1E66A7B4602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0007" y="1718693"/>
            <a:ext cx="7431993" cy="743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2">
            <a:extLst>
              <a:ext uri="{FF2B5EF4-FFF2-40B4-BE49-F238E27FC236}">
                <a16:creationId xmlns:a16="http://schemas.microsoft.com/office/drawing/2014/main" id="{5C6D00A3-67AD-433A-1890-278AB6AE13CB}"/>
              </a:ext>
            </a:extLst>
          </p:cNvPr>
          <p:cNvSpPr txBox="1">
            <a:spLocks/>
          </p:cNvSpPr>
          <p:nvPr/>
        </p:nvSpPr>
        <p:spPr>
          <a:xfrm>
            <a:off x="488967" y="1041623"/>
            <a:ext cx="3843751" cy="1094823"/>
          </a:xfrm>
          <a:prstGeom prst="rect">
            <a:avLst/>
          </a:prstGeom>
        </p:spPr>
        <p:txBody>
          <a:bodyPr>
            <a:no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a:lnSpc>
                <a:spcPct val="100000"/>
              </a:lnSpc>
              <a:spcBef>
                <a:spcPct val="20000"/>
              </a:spcBef>
              <a:buFontTx/>
              <a:buNone/>
            </a:pPr>
            <a:r>
              <a:rPr lang="en-GB" altLang="fr-FR" sz="2200" b="1" dirty="0">
                <a:solidFill>
                  <a:srgbClr val="007137"/>
                </a:solidFill>
              </a:rPr>
              <a:t>Do you know how much naturally fertile soil is there on our planet?</a:t>
            </a:r>
          </a:p>
        </p:txBody>
      </p:sp>
      <p:grpSp>
        <p:nvGrpSpPr>
          <p:cNvPr id="3" name="Group 2">
            <a:extLst>
              <a:ext uri="{FF2B5EF4-FFF2-40B4-BE49-F238E27FC236}">
                <a16:creationId xmlns:a16="http://schemas.microsoft.com/office/drawing/2014/main" id="{D0D38C5A-FD53-FEDB-F7C7-3C778FA07A8F}"/>
              </a:ext>
            </a:extLst>
          </p:cNvPr>
          <p:cNvGrpSpPr/>
          <p:nvPr/>
        </p:nvGrpSpPr>
        <p:grpSpPr>
          <a:xfrm>
            <a:off x="2034467" y="2534766"/>
            <a:ext cx="3968955" cy="685747"/>
            <a:chOff x="2034467" y="2534766"/>
            <a:chExt cx="3968955" cy="685747"/>
          </a:xfrm>
        </p:grpSpPr>
        <p:cxnSp>
          <p:nvCxnSpPr>
            <p:cNvPr id="16" name="Straight Connector 15">
              <a:extLst>
                <a:ext uri="{FF2B5EF4-FFF2-40B4-BE49-F238E27FC236}">
                  <a16:creationId xmlns:a16="http://schemas.microsoft.com/office/drawing/2014/main" id="{3297C020-17A7-B394-66B1-EA92BF371A35}"/>
                </a:ext>
              </a:extLst>
            </p:cNvPr>
            <p:cNvCxnSpPr>
              <a:cxnSpLocks/>
            </p:cNvCxnSpPr>
            <p:nvPr/>
          </p:nvCxnSpPr>
          <p:spPr>
            <a:xfrm>
              <a:off x="5764139" y="2844498"/>
              <a:ext cx="239283" cy="376015"/>
            </a:xfrm>
            <a:prstGeom prst="line">
              <a:avLst/>
            </a:prstGeom>
            <a:ln w="19050">
              <a:solidFill>
                <a:srgbClr val="B0D10E"/>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F01B890-EC5B-7CD7-6A28-523F1DA63195}"/>
                </a:ext>
              </a:extLst>
            </p:cNvPr>
            <p:cNvCxnSpPr>
              <a:cxnSpLocks/>
            </p:cNvCxnSpPr>
            <p:nvPr/>
          </p:nvCxnSpPr>
          <p:spPr>
            <a:xfrm>
              <a:off x="4332718" y="2844498"/>
              <a:ext cx="1431421" cy="0"/>
            </a:xfrm>
            <a:prstGeom prst="line">
              <a:avLst/>
            </a:prstGeom>
            <a:ln w="19050">
              <a:solidFill>
                <a:srgbClr val="B0D10E"/>
              </a:solidFill>
            </a:ln>
          </p:spPr>
          <p:style>
            <a:lnRef idx="1">
              <a:schemeClr val="accent1"/>
            </a:lnRef>
            <a:fillRef idx="0">
              <a:schemeClr val="accent1"/>
            </a:fillRef>
            <a:effectRef idx="0">
              <a:schemeClr val="accent1"/>
            </a:effectRef>
            <a:fontRef idx="minor">
              <a:schemeClr val="tx1"/>
            </a:fontRef>
          </p:style>
        </p:cxnSp>
        <p:sp>
          <p:nvSpPr>
            <p:cNvPr id="23" name="Rectangle: Rounded Corners 22">
              <a:extLst>
                <a:ext uri="{FF2B5EF4-FFF2-40B4-BE49-F238E27FC236}">
                  <a16:creationId xmlns:a16="http://schemas.microsoft.com/office/drawing/2014/main" id="{2E22DE6E-5A42-BEF1-B782-90EDA0CAA0BD}"/>
                </a:ext>
              </a:extLst>
            </p:cNvPr>
            <p:cNvSpPr/>
            <p:nvPr/>
          </p:nvSpPr>
          <p:spPr>
            <a:xfrm>
              <a:off x="2034467" y="2534766"/>
              <a:ext cx="2405073" cy="602425"/>
            </a:xfrm>
            <a:prstGeom prst="roundRect">
              <a:avLst/>
            </a:prstGeom>
            <a:solidFill>
              <a:srgbClr val="AF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rgbClr val="007137"/>
                </a:solidFill>
              </a:endParaRPr>
            </a:p>
          </p:txBody>
        </p:sp>
        <p:sp>
          <p:nvSpPr>
            <p:cNvPr id="24" name="TextBox 23">
              <a:extLst>
                <a:ext uri="{FF2B5EF4-FFF2-40B4-BE49-F238E27FC236}">
                  <a16:creationId xmlns:a16="http://schemas.microsoft.com/office/drawing/2014/main" id="{1A216539-9C70-5BE2-F9F2-713A3A755B40}"/>
                </a:ext>
              </a:extLst>
            </p:cNvPr>
            <p:cNvSpPr txBox="1"/>
            <p:nvPr/>
          </p:nvSpPr>
          <p:spPr>
            <a:xfrm>
              <a:off x="2162921" y="2645660"/>
              <a:ext cx="2524719" cy="369332"/>
            </a:xfrm>
            <a:prstGeom prst="rect">
              <a:avLst/>
            </a:prstGeom>
            <a:noFill/>
          </p:spPr>
          <p:txBody>
            <a:bodyPr wrap="square">
              <a:spAutoFit/>
            </a:bodyPr>
            <a:lstStyle/>
            <a:p>
              <a:r>
                <a:rPr lang="en-GB" sz="1800" b="1" dirty="0">
                  <a:solidFill>
                    <a:schemeClr val="bg1"/>
                  </a:solidFill>
                  <a:latin typeface="Arial" panose="020B0604020202020204" pitchFamily="34" charset="0"/>
                  <a:cs typeface="Arial" panose="020B0604020202020204" pitchFamily="34" charset="0"/>
                </a:rPr>
                <a:t>For what we eat?</a:t>
              </a:r>
              <a:endParaRPr lang="en-GB" dirty="0">
                <a:solidFill>
                  <a:schemeClr val="bg1"/>
                </a:solidFill>
                <a:latin typeface="Arial" panose="020B0604020202020204" pitchFamily="34" charset="0"/>
                <a:cs typeface="Arial" panose="020B0604020202020204" pitchFamily="34" charset="0"/>
              </a:endParaRPr>
            </a:p>
          </p:txBody>
        </p:sp>
      </p:grpSp>
      <p:grpSp>
        <p:nvGrpSpPr>
          <p:cNvPr id="6" name="Group 5">
            <a:extLst>
              <a:ext uri="{FF2B5EF4-FFF2-40B4-BE49-F238E27FC236}">
                <a16:creationId xmlns:a16="http://schemas.microsoft.com/office/drawing/2014/main" id="{A2D3FBBB-79C0-9F9A-0AE4-50C29C8907B6}"/>
              </a:ext>
            </a:extLst>
          </p:cNvPr>
          <p:cNvGrpSpPr/>
          <p:nvPr/>
        </p:nvGrpSpPr>
        <p:grpSpPr>
          <a:xfrm>
            <a:off x="2886626" y="4838094"/>
            <a:ext cx="3968955" cy="685747"/>
            <a:chOff x="2886626" y="4838094"/>
            <a:chExt cx="3968955" cy="685747"/>
          </a:xfrm>
        </p:grpSpPr>
        <p:cxnSp>
          <p:nvCxnSpPr>
            <p:cNvPr id="25" name="Straight Connector 24">
              <a:extLst>
                <a:ext uri="{FF2B5EF4-FFF2-40B4-BE49-F238E27FC236}">
                  <a16:creationId xmlns:a16="http://schemas.microsoft.com/office/drawing/2014/main" id="{24467A9A-628B-8813-71B9-72AD89C81C71}"/>
                </a:ext>
              </a:extLst>
            </p:cNvPr>
            <p:cNvCxnSpPr>
              <a:cxnSpLocks/>
            </p:cNvCxnSpPr>
            <p:nvPr/>
          </p:nvCxnSpPr>
          <p:spPr>
            <a:xfrm>
              <a:off x="6616298" y="5147826"/>
              <a:ext cx="239283" cy="376015"/>
            </a:xfrm>
            <a:prstGeom prst="line">
              <a:avLst/>
            </a:prstGeom>
            <a:ln w="19050">
              <a:solidFill>
                <a:srgbClr val="B0D10E"/>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E5F9B20-DD58-21D8-F1BE-9A50CE22793D}"/>
                </a:ext>
              </a:extLst>
            </p:cNvPr>
            <p:cNvCxnSpPr>
              <a:cxnSpLocks/>
            </p:cNvCxnSpPr>
            <p:nvPr/>
          </p:nvCxnSpPr>
          <p:spPr>
            <a:xfrm>
              <a:off x="5184877" y="5147826"/>
              <a:ext cx="1431421" cy="0"/>
            </a:xfrm>
            <a:prstGeom prst="line">
              <a:avLst/>
            </a:prstGeom>
            <a:ln w="19050">
              <a:solidFill>
                <a:srgbClr val="B0D10E"/>
              </a:solidFill>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1D1E2AE1-28FF-4B8B-8288-43FCD9691A81}"/>
                </a:ext>
              </a:extLst>
            </p:cNvPr>
            <p:cNvSpPr/>
            <p:nvPr/>
          </p:nvSpPr>
          <p:spPr>
            <a:xfrm>
              <a:off x="2886626" y="4838094"/>
              <a:ext cx="2405073" cy="602425"/>
            </a:xfrm>
            <a:prstGeom prst="roundRect">
              <a:avLst/>
            </a:prstGeom>
            <a:solidFill>
              <a:srgbClr val="AF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33" name="TextBox 32">
              <a:extLst>
                <a:ext uri="{FF2B5EF4-FFF2-40B4-BE49-F238E27FC236}">
                  <a16:creationId xmlns:a16="http://schemas.microsoft.com/office/drawing/2014/main" id="{137446F0-4143-B57B-DF24-B6141B0BB2BD}"/>
                </a:ext>
              </a:extLst>
            </p:cNvPr>
            <p:cNvSpPr txBox="1"/>
            <p:nvPr/>
          </p:nvSpPr>
          <p:spPr>
            <a:xfrm>
              <a:off x="3034536" y="4948988"/>
              <a:ext cx="2524719" cy="369332"/>
            </a:xfrm>
            <a:prstGeom prst="rect">
              <a:avLst/>
            </a:prstGeom>
            <a:noFill/>
          </p:spPr>
          <p:txBody>
            <a:bodyPr wrap="square">
              <a:spAutoFit/>
            </a:bodyPr>
            <a:lstStyle/>
            <a:p>
              <a:r>
                <a:rPr lang="en-GB" sz="1800" b="1" dirty="0">
                  <a:solidFill>
                    <a:schemeClr val="bg1"/>
                  </a:solidFill>
                  <a:latin typeface="Arial" panose="020B0604020202020204" pitchFamily="34" charset="0"/>
                  <a:cs typeface="Arial" panose="020B0604020202020204" pitchFamily="34" charset="0"/>
                </a:rPr>
                <a:t>For our clothes?</a:t>
              </a:r>
              <a:endParaRPr lang="en-GB" dirty="0">
                <a:solidFill>
                  <a:schemeClr val="bg1"/>
                </a:solidFill>
                <a:latin typeface="Arial" panose="020B0604020202020204" pitchFamily="34" charset="0"/>
                <a:cs typeface="Arial" panose="020B0604020202020204" pitchFamily="34" charset="0"/>
              </a:endParaRPr>
            </a:p>
          </p:txBody>
        </p:sp>
      </p:grpSp>
      <p:cxnSp>
        <p:nvCxnSpPr>
          <p:cNvPr id="34" name="Straight Connector 33">
            <a:extLst>
              <a:ext uri="{FF2B5EF4-FFF2-40B4-BE49-F238E27FC236}">
                <a16:creationId xmlns:a16="http://schemas.microsoft.com/office/drawing/2014/main" id="{E94ABB8D-D091-272B-0584-EF981CC49F76}"/>
              </a:ext>
            </a:extLst>
          </p:cNvPr>
          <p:cNvCxnSpPr>
            <a:cxnSpLocks/>
          </p:cNvCxnSpPr>
          <p:nvPr/>
        </p:nvCxnSpPr>
        <p:spPr>
          <a:xfrm>
            <a:off x="9586389" y="3909520"/>
            <a:ext cx="239283" cy="376015"/>
          </a:xfrm>
          <a:prstGeom prst="line">
            <a:avLst/>
          </a:prstGeom>
          <a:ln w="19050">
            <a:solidFill>
              <a:srgbClr val="B0D10E"/>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A734C1B-2EF1-7AA4-CD73-F3E83A654ED1}"/>
              </a:ext>
            </a:extLst>
          </p:cNvPr>
          <p:cNvCxnSpPr>
            <a:cxnSpLocks/>
          </p:cNvCxnSpPr>
          <p:nvPr/>
        </p:nvCxnSpPr>
        <p:spPr>
          <a:xfrm>
            <a:off x="8154968" y="3909520"/>
            <a:ext cx="1431421" cy="0"/>
          </a:xfrm>
          <a:prstGeom prst="line">
            <a:avLst/>
          </a:prstGeom>
          <a:ln w="19050">
            <a:solidFill>
              <a:srgbClr val="B0D10E"/>
            </a:solidFill>
          </a:ln>
        </p:spPr>
        <p:style>
          <a:lnRef idx="1">
            <a:schemeClr val="accent1"/>
          </a:lnRef>
          <a:fillRef idx="0">
            <a:schemeClr val="accent1"/>
          </a:fillRef>
          <a:effectRef idx="0">
            <a:schemeClr val="accent1"/>
          </a:effectRef>
          <a:fontRef idx="minor">
            <a:schemeClr val="tx1"/>
          </a:fontRef>
        </p:style>
      </p:cxnSp>
      <p:sp>
        <p:nvSpPr>
          <p:cNvPr id="36" name="Rectangle: Rounded Corners 35">
            <a:extLst>
              <a:ext uri="{FF2B5EF4-FFF2-40B4-BE49-F238E27FC236}">
                <a16:creationId xmlns:a16="http://schemas.microsoft.com/office/drawing/2014/main" id="{B41B3256-79EA-17FC-BB74-4BA9A98F4462}"/>
              </a:ext>
            </a:extLst>
          </p:cNvPr>
          <p:cNvSpPr/>
          <p:nvPr/>
        </p:nvSpPr>
        <p:spPr>
          <a:xfrm>
            <a:off x="5856717" y="3599788"/>
            <a:ext cx="2405073" cy="602425"/>
          </a:xfrm>
          <a:prstGeom prst="roundRect">
            <a:avLst/>
          </a:prstGeom>
          <a:solidFill>
            <a:srgbClr val="AF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37" name="TextBox 36">
            <a:extLst>
              <a:ext uri="{FF2B5EF4-FFF2-40B4-BE49-F238E27FC236}">
                <a16:creationId xmlns:a16="http://schemas.microsoft.com/office/drawing/2014/main" id="{F350E2BE-D21C-5784-2593-38E263E72F7C}"/>
              </a:ext>
            </a:extLst>
          </p:cNvPr>
          <p:cNvSpPr txBox="1"/>
          <p:nvPr/>
        </p:nvSpPr>
        <p:spPr>
          <a:xfrm>
            <a:off x="5985172" y="3710682"/>
            <a:ext cx="2037336" cy="369332"/>
          </a:xfrm>
          <a:prstGeom prst="rect">
            <a:avLst/>
          </a:prstGeom>
          <a:noFill/>
        </p:spPr>
        <p:txBody>
          <a:bodyPr wrap="square">
            <a:spAutoFit/>
          </a:bodyPr>
          <a:lstStyle/>
          <a:p>
            <a:r>
              <a:rPr lang="en-GB" sz="1800" b="1" dirty="0">
                <a:solidFill>
                  <a:schemeClr val="bg1"/>
                </a:solidFill>
                <a:latin typeface="Arial" panose="020B0604020202020204" pitchFamily="34" charset="0"/>
                <a:cs typeface="Arial" panose="020B0604020202020204" pitchFamily="34" charset="0"/>
              </a:rPr>
              <a:t>For our homes?</a:t>
            </a:r>
            <a:endParaRPr lang="en-GB" dirty="0">
              <a:solidFill>
                <a:schemeClr val="bg1"/>
              </a:solidFill>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FE5AC40D-FB8A-070A-5028-369C5B0C6D25}"/>
              </a:ext>
            </a:extLst>
          </p:cNvPr>
          <p:cNvGrpSpPr/>
          <p:nvPr/>
        </p:nvGrpSpPr>
        <p:grpSpPr>
          <a:xfrm>
            <a:off x="1374865" y="3669091"/>
            <a:ext cx="3968955" cy="685747"/>
            <a:chOff x="1374865" y="3669091"/>
            <a:chExt cx="3968955" cy="685747"/>
          </a:xfrm>
        </p:grpSpPr>
        <p:cxnSp>
          <p:nvCxnSpPr>
            <p:cNvPr id="38" name="Straight Connector 37">
              <a:extLst>
                <a:ext uri="{FF2B5EF4-FFF2-40B4-BE49-F238E27FC236}">
                  <a16:creationId xmlns:a16="http://schemas.microsoft.com/office/drawing/2014/main" id="{0ECE0DE1-A748-BB9A-2FAB-17B5CE283165}"/>
                </a:ext>
              </a:extLst>
            </p:cNvPr>
            <p:cNvCxnSpPr>
              <a:cxnSpLocks/>
            </p:cNvCxnSpPr>
            <p:nvPr/>
          </p:nvCxnSpPr>
          <p:spPr>
            <a:xfrm>
              <a:off x="5104537" y="3978823"/>
              <a:ext cx="239283" cy="376015"/>
            </a:xfrm>
            <a:prstGeom prst="line">
              <a:avLst/>
            </a:prstGeom>
            <a:ln w="19050">
              <a:solidFill>
                <a:srgbClr val="B0D10E"/>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325C6B3B-1D18-46DD-8813-88B5AB8627BD}"/>
                </a:ext>
              </a:extLst>
            </p:cNvPr>
            <p:cNvCxnSpPr>
              <a:cxnSpLocks/>
            </p:cNvCxnSpPr>
            <p:nvPr/>
          </p:nvCxnSpPr>
          <p:spPr>
            <a:xfrm>
              <a:off x="3673116" y="3978823"/>
              <a:ext cx="1431421" cy="0"/>
            </a:xfrm>
            <a:prstGeom prst="line">
              <a:avLst/>
            </a:prstGeom>
            <a:ln w="19050">
              <a:solidFill>
                <a:srgbClr val="B0D10E"/>
              </a:solidFill>
            </a:ln>
          </p:spPr>
          <p:style>
            <a:lnRef idx="1">
              <a:schemeClr val="accent1"/>
            </a:lnRef>
            <a:fillRef idx="0">
              <a:schemeClr val="accent1"/>
            </a:fillRef>
            <a:effectRef idx="0">
              <a:schemeClr val="accent1"/>
            </a:effectRef>
            <a:fontRef idx="minor">
              <a:schemeClr val="tx1"/>
            </a:fontRef>
          </p:style>
        </p:cxnSp>
        <p:sp>
          <p:nvSpPr>
            <p:cNvPr id="40" name="Rectangle: Rounded Corners 39">
              <a:extLst>
                <a:ext uri="{FF2B5EF4-FFF2-40B4-BE49-F238E27FC236}">
                  <a16:creationId xmlns:a16="http://schemas.microsoft.com/office/drawing/2014/main" id="{D9B0F918-2411-E265-5898-3604CD44277B}"/>
                </a:ext>
              </a:extLst>
            </p:cNvPr>
            <p:cNvSpPr/>
            <p:nvPr/>
          </p:nvSpPr>
          <p:spPr>
            <a:xfrm>
              <a:off x="1374865" y="3669091"/>
              <a:ext cx="2405073" cy="602425"/>
            </a:xfrm>
            <a:prstGeom prst="roundRect">
              <a:avLst/>
            </a:prstGeom>
            <a:solidFill>
              <a:srgbClr val="AF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41" name="TextBox 40">
              <a:extLst>
                <a:ext uri="{FF2B5EF4-FFF2-40B4-BE49-F238E27FC236}">
                  <a16:creationId xmlns:a16="http://schemas.microsoft.com/office/drawing/2014/main" id="{56C2C849-5CA0-2331-C8CC-C0A0AF6E4598}"/>
                </a:ext>
              </a:extLst>
            </p:cNvPr>
            <p:cNvSpPr txBox="1"/>
            <p:nvPr/>
          </p:nvSpPr>
          <p:spPr>
            <a:xfrm>
              <a:off x="1513047" y="3779985"/>
              <a:ext cx="1652623" cy="369332"/>
            </a:xfrm>
            <a:prstGeom prst="rect">
              <a:avLst/>
            </a:prstGeom>
            <a:noFill/>
          </p:spPr>
          <p:txBody>
            <a:bodyPr wrap="square">
              <a:spAutoFit/>
            </a:bodyPr>
            <a:lstStyle/>
            <a:p>
              <a:r>
                <a:rPr lang="en-GB" sz="1800" b="1" dirty="0">
                  <a:solidFill>
                    <a:schemeClr val="bg1"/>
                  </a:solidFill>
                  <a:latin typeface="Arial" panose="020B0604020202020204" pitchFamily="34" charset="0"/>
                  <a:cs typeface="Arial" panose="020B0604020202020204" pitchFamily="34" charset="0"/>
                </a:rPr>
                <a:t>For energy?</a:t>
              </a:r>
              <a:endParaRPr lang="en-GB" dirty="0">
                <a:solidFill>
                  <a:schemeClr val="bg1"/>
                </a:solidFill>
                <a:latin typeface="Arial" panose="020B0604020202020204" pitchFamily="34" charset="0"/>
                <a:cs typeface="Arial" panose="020B0604020202020204" pitchFamily="34" charset="0"/>
              </a:endParaRPr>
            </a:p>
          </p:txBody>
        </p:sp>
      </p:grpSp>
      <p:pic>
        <p:nvPicPr>
          <p:cNvPr id="7" name="Picture 6" descr="A picture containing text, silhouette, vector graphics&#10;&#10;Description automatically generated">
            <a:extLst>
              <a:ext uri="{FF2B5EF4-FFF2-40B4-BE49-F238E27FC236}">
                <a16:creationId xmlns:a16="http://schemas.microsoft.com/office/drawing/2014/main" id="{A57B2417-4765-ABB9-672D-01E8DE3E78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14071" y="4403263"/>
            <a:ext cx="4628141" cy="3970250"/>
          </a:xfrm>
          <a:prstGeom prst="rect">
            <a:avLst/>
          </a:prstGeom>
        </p:spPr>
      </p:pic>
    </p:spTree>
    <p:extLst>
      <p:ext uri="{BB962C8B-B14F-4D97-AF65-F5344CB8AC3E}">
        <p14:creationId xmlns:p14="http://schemas.microsoft.com/office/powerpoint/2010/main" val="33705004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a:extLst>
              <a:ext uri="{FF2B5EF4-FFF2-40B4-BE49-F238E27FC236}">
                <a16:creationId xmlns:a16="http://schemas.microsoft.com/office/drawing/2014/main" id="{A78C8E97-43E3-6610-2D44-98205AEB494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6862" b="77992" l="30954" r="67540">
                        <a14:foregroundMark x1="67262" y1="55397" x2="67596" y2="48285"/>
                        <a14:foregroundMark x1="67596" y1="48870" x2="66927" y2="44937"/>
                        <a14:foregroundMark x1="61405" y1="39916" x2="56442" y2="31381"/>
                        <a14:foregroundMark x1="56442" y1="31381" x2="48689" y2="26862"/>
                        <a14:foregroundMark x1="48689" y1="26862" x2="46347" y2="27699"/>
                        <a14:foregroundMark x1="44172" y1="75063" x2="51645" y2="77573"/>
                        <a14:foregroundMark x1="51645" y1="77573" x2="57613" y2="74310"/>
                        <a14:foregroundMark x1="57613" y1="74310" x2="59509" y2="72218"/>
                      </a14:backgroundRemoval>
                    </a14:imgEffect>
                  </a14:imgLayer>
                </a14:imgProps>
              </a:ext>
              <a:ext uri="{28A0092B-C50C-407E-A947-70E740481C1C}">
                <a14:useLocalDpi xmlns:a14="http://schemas.microsoft.com/office/drawing/2010/main" val="0"/>
              </a:ext>
            </a:extLst>
          </a:blip>
          <a:srcRect l="26609" t="22414" r="28968" b="15787"/>
          <a:stretch/>
        </p:blipFill>
        <p:spPr bwMode="auto">
          <a:xfrm>
            <a:off x="6096000" y="1580972"/>
            <a:ext cx="5210082" cy="4834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2">
            <a:extLst>
              <a:ext uri="{FF2B5EF4-FFF2-40B4-BE49-F238E27FC236}">
                <a16:creationId xmlns:a16="http://schemas.microsoft.com/office/drawing/2014/main" id="{D8D4BC03-E6B8-65B6-56D0-CAF99DB9F292}"/>
              </a:ext>
            </a:extLst>
          </p:cNvPr>
          <p:cNvSpPr txBox="1">
            <a:spLocks/>
          </p:cNvSpPr>
          <p:nvPr/>
        </p:nvSpPr>
        <p:spPr>
          <a:xfrm>
            <a:off x="488966" y="1026321"/>
            <a:ext cx="7965579" cy="763575"/>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a:lnSpc>
                <a:spcPct val="100000"/>
              </a:lnSpc>
            </a:pPr>
            <a:r>
              <a:rPr lang="en-GB" sz="2200" dirty="0">
                <a:solidFill>
                  <a:srgbClr val="007137"/>
                </a:solidFill>
              </a:rPr>
              <a:t>The apple metaphor</a:t>
            </a:r>
          </a:p>
          <a:p>
            <a:endParaRPr lang="en-GB" sz="2400" dirty="0"/>
          </a:p>
        </p:txBody>
      </p:sp>
      <p:pic>
        <p:nvPicPr>
          <p:cNvPr id="4" name="Picture 1">
            <a:extLst>
              <a:ext uri="{FF2B5EF4-FFF2-40B4-BE49-F238E27FC236}">
                <a16:creationId xmlns:a16="http://schemas.microsoft.com/office/drawing/2014/main" id="{8AEAC58A-8B89-B289-D2C1-62CF3B63AE5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8966" y="1516811"/>
            <a:ext cx="5077839" cy="5077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E6EFDAAF-7CF9-BA26-BB91-3F657BD30276}"/>
              </a:ext>
            </a:extLst>
          </p:cNvPr>
          <p:cNvCxnSpPr/>
          <p:nvPr/>
        </p:nvCxnSpPr>
        <p:spPr>
          <a:xfrm>
            <a:off x="6096000" y="2879387"/>
            <a:ext cx="0" cy="2023354"/>
          </a:xfrm>
          <a:prstGeom prst="line">
            <a:avLst/>
          </a:prstGeom>
          <a:ln w="12700">
            <a:solidFill>
              <a:srgbClr val="0071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72187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
            <a:extLst>
              <a:ext uri="{FF2B5EF4-FFF2-40B4-BE49-F238E27FC236}">
                <a16:creationId xmlns:a16="http://schemas.microsoft.com/office/drawing/2014/main" id="{10DAB80B-5A29-9404-962C-E1E4002CED7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260640"/>
            <a:ext cx="7344383" cy="7344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A9FB36B7-B748-512F-741E-EEB8A474EB7F}"/>
              </a:ext>
            </a:extLst>
          </p:cNvPr>
          <p:cNvSpPr txBox="1"/>
          <p:nvPr/>
        </p:nvSpPr>
        <p:spPr>
          <a:xfrm>
            <a:off x="8454545" y="2124185"/>
            <a:ext cx="1640593" cy="923330"/>
          </a:xfrm>
          <a:prstGeom prst="rect">
            <a:avLst/>
          </a:prstGeom>
          <a:noFill/>
        </p:spPr>
        <p:txBody>
          <a:bodyPr wrap="square">
            <a:spAutoFit/>
          </a:bodyPr>
          <a:lstStyle/>
          <a:p>
            <a:r>
              <a:rPr lang="en-GB" sz="5400" b="1" dirty="0">
                <a:solidFill>
                  <a:srgbClr val="CD6F15"/>
                </a:solidFill>
                <a:latin typeface="Arial" panose="020B0604020202020204" pitchFamily="34" charset="0"/>
                <a:cs typeface="Arial" panose="020B0604020202020204" pitchFamily="34" charset="0"/>
              </a:rPr>
              <a:t>11%</a:t>
            </a:r>
          </a:p>
        </p:txBody>
      </p:sp>
      <p:sp>
        <p:nvSpPr>
          <p:cNvPr id="8" name="TextBox 7">
            <a:extLst>
              <a:ext uri="{FF2B5EF4-FFF2-40B4-BE49-F238E27FC236}">
                <a16:creationId xmlns:a16="http://schemas.microsoft.com/office/drawing/2014/main" id="{9BE02033-678A-BAA2-9FBB-BF458694976D}"/>
              </a:ext>
            </a:extLst>
          </p:cNvPr>
          <p:cNvSpPr txBox="1"/>
          <p:nvPr/>
        </p:nvSpPr>
        <p:spPr>
          <a:xfrm>
            <a:off x="8454544" y="3465959"/>
            <a:ext cx="1640593" cy="923330"/>
          </a:xfrm>
          <a:prstGeom prst="rect">
            <a:avLst/>
          </a:prstGeom>
          <a:noFill/>
        </p:spPr>
        <p:txBody>
          <a:bodyPr wrap="square">
            <a:spAutoFit/>
          </a:bodyPr>
          <a:lstStyle/>
          <a:p>
            <a:r>
              <a:rPr lang="en-GB" sz="5400" b="1" dirty="0">
                <a:solidFill>
                  <a:srgbClr val="CD6F15"/>
                </a:solidFill>
                <a:latin typeface="Arial" panose="020B0604020202020204" pitchFamily="34" charset="0"/>
                <a:cs typeface="Arial" panose="020B0604020202020204" pitchFamily="34" charset="0"/>
              </a:rPr>
              <a:t>66%</a:t>
            </a:r>
          </a:p>
        </p:txBody>
      </p:sp>
      <p:sp>
        <p:nvSpPr>
          <p:cNvPr id="12" name="TextBox 11">
            <a:extLst>
              <a:ext uri="{FF2B5EF4-FFF2-40B4-BE49-F238E27FC236}">
                <a16:creationId xmlns:a16="http://schemas.microsoft.com/office/drawing/2014/main" id="{73E0486F-9930-8E60-6BA9-BC2F6F980C15}"/>
              </a:ext>
            </a:extLst>
          </p:cNvPr>
          <p:cNvSpPr txBox="1"/>
          <p:nvPr/>
        </p:nvSpPr>
        <p:spPr>
          <a:xfrm>
            <a:off x="8454544" y="4842269"/>
            <a:ext cx="1640593" cy="923330"/>
          </a:xfrm>
          <a:prstGeom prst="rect">
            <a:avLst/>
          </a:prstGeom>
          <a:noFill/>
        </p:spPr>
        <p:txBody>
          <a:bodyPr wrap="square">
            <a:spAutoFit/>
          </a:bodyPr>
          <a:lstStyle/>
          <a:p>
            <a:r>
              <a:rPr lang="en-GB" sz="5400" b="1" dirty="0">
                <a:solidFill>
                  <a:srgbClr val="CD6F15"/>
                </a:solidFill>
                <a:latin typeface="Arial" panose="020B0604020202020204" pitchFamily="34" charset="0"/>
                <a:cs typeface="Arial" panose="020B0604020202020204" pitchFamily="34" charset="0"/>
              </a:rPr>
              <a:t>88%</a:t>
            </a:r>
          </a:p>
        </p:txBody>
      </p:sp>
      <p:sp>
        <p:nvSpPr>
          <p:cNvPr id="14" name="TextBox 13">
            <a:extLst>
              <a:ext uri="{FF2B5EF4-FFF2-40B4-BE49-F238E27FC236}">
                <a16:creationId xmlns:a16="http://schemas.microsoft.com/office/drawing/2014/main" id="{E75AAF5F-8097-2057-C5AC-8BC5B04BF6CA}"/>
              </a:ext>
            </a:extLst>
          </p:cNvPr>
          <p:cNvSpPr txBox="1"/>
          <p:nvPr/>
        </p:nvSpPr>
        <p:spPr>
          <a:xfrm>
            <a:off x="7800851" y="2585850"/>
            <a:ext cx="2524719" cy="369332"/>
          </a:xfrm>
          <a:prstGeom prst="rect">
            <a:avLst/>
          </a:prstGeom>
          <a:noFill/>
        </p:spPr>
        <p:txBody>
          <a:bodyPr wrap="square">
            <a:spAutoFit/>
          </a:bodyPr>
          <a:lstStyle/>
          <a:p>
            <a:r>
              <a:rPr lang="en-GB" sz="1800" b="1" dirty="0">
                <a:solidFill>
                  <a:srgbClr val="B0D10E"/>
                </a:solidFill>
                <a:latin typeface="Arial" panose="020B0604020202020204" pitchFamily="34" charset="0"/>
                <a:cs typeface="Arial" panose="020B0604020202020204" pitchFamily="34" charset="0"/>
              </a:rPr>
              <a:t>A.</a:t>
            </a:r>
            <a:endParaRPr lang="en-GB" dirty="0">
              <a:solidFill>
                <a:srgbClr val="B0D10E"/>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431C3EFA-B525-BE3C-D367-84D29E75DC6B}"/>
              </a:ext>
            </a:extLst>
          </p:cNvPr>
          <p:cNvSpPr txBox="1"/>
          <p:nvPr/>
        </p:nvSpPr>
        <p:spPr>
          <a:xfrm>
            <a:off x="7800851" y="3902819"/>
            <a:ext cx="2524719" cy="369332"/>
          </a:xfrm>
          <a:prstGeom prst="rect">
            <a:avLst/>
          </a:prstGeom>
          <a:noFill/>
        </p:spPr>
        <p:txBody>
          <a:bodyPr wrap="square">
            <a:spAutoFit/>
          </a:bodyPr>
          <a:lstStyle/>
          <a:p>
            <a:r>
              <a:rPr lang="en-GB" b="1" dirty="0">
                <a:solidFill>
                  <a:srgbClr val="B0D10E"/>
                </a:solidFill>
                <a:latin typeface="Arial" panose="020B0604020202020204" pitchFamily="34" charset="0"/>
                <a:cs typeface="Arial" panose="020B0604020202020204" pitchFamily="34" charset="0"/>
              </a:rPr>
              <a:t>B</a:t>
            </a:r>
            <a:r>
              <a:rPr lang="en-GB" sz="1800" b="1" dirty="0">
                <a:solidFill>
                  <a:srgbClr val="B0D10E"/>
                </a:solidFill>
                <a:latin typeface="Arial" panose="020B0604020202020204" pitchFamily="34" charset="0"/>
                <a:cs typeface="Arial" panose="020B0604020202020204" pitchFamily="34" charset="0"/>
              </a:rPr>
              <a:t>.</a:t>
            </a:r>
            <a:endParaRPr lang="en-GB" dirty="0">
              <a:solidFill>
                <a:srgbClr val="B0D10E"/>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00B46141-E4C0-D0B5-C536-A257C696E7F3}"/>
              </a:ext>
            </a:extLst>
          </p:cNvPr>
          <p:cNvSpPr txBox="1"/>
          <p:nvPr/>
        </p:nvSpPr>
        <p:spPr>
          <a:xfrm>
            <a:off x="7800851" y="5259552"/>
            <a:ext cx="2524719" cy="369332"/>
          </a:xfrm>
          <a:prstGeom prst="rect">
            <a:avLst/>
          </a:prstGeom>
          <a:noFill/>
        </p:spPr>
        <p:txBody>
          <a:bodyPr wrap="square">
            <a:spAutoFit/>
          </a:bodyPr>
          <a:lstStyle/>
          <a:p>
            <a:r>
              <a:rPr lang="en-GB" b="1" dirty="0">
                <a:solidFill>
                  <a:srgbClr val="B0D10E"/>
                </a:solidFill>
                <a:latin typeface="Arial" panose="020B0604020202020204" pitchFamily="34" charset="0"/>
                <a:cs typeface="Arial" panose="020B0604020202020204" pitchFamily="34" charset="0"/>
              </a:rPr>
              <a:t>C</a:t>
            </a:r>
            <a:r>
              <a:rPr lang="en-GB" sz="1800" b="1" dirty="0">
                <a:solidFill>
                  <a:srgbClr val="B0D10E"/>
                </a:solidFill>
                <a:latin typeface="Arial" panose="020B0604020202020204" pitchFamily="34" charset="0"/>
                <a:cs typeface="Arial" panose="020B0604020202020204" pitchFamily="34" charset="0"/>
              </a:rPr>
              <a:t>.</a:t>
            </a:r>
            <a:endParaRPr lang="en-GB" dirty="0">
              <a:solidFill>
                <a:srgbClr val="B0D10E"/>
              </a:solidFill>
              <a:latin typeface="Arial" panose="020B0604020202020204" pitchFamily="34" charset="0"/>
              <a:cs typeface="Arial" panose="020B0604020202020204" pitchFamily="34" charset="0"/>
            </a:endParaRPr>
          </a:p>
        </p:txBody>
      </p:sp>
      <p:sp>
        <p:nvSpPr>
          <p:cNvPr id="18" name="Title 2">
            <a:extLst>
              <a:ext uri="{FF2B5EF4-FFF2-40B4-BE49-F238E27FC236}">
                <a16:creationId xmlns:a16="http://schemas.microsoft.com/office/drawing/2014/main" id="{44C3D3EB-C53F-3FE9-2C44-F0DBE43F4125}"/>
              </a:ext>
            </a:extLst>
          </p:cNvPr>
          <p:cNvSpPr txBox="1">
            <a:spLocks/>
          </p:cNvSpPr>
          <p:nvPr/>
        </p:nvSpPr>
        <p:spPr>
          <a:xfrm>
            <a:off x="488967" y="1041623"/>
            <a:ext cx="5279535" cy="1094823"/>
          </a:xfrm>
          <a:prstGeom prst="rect">
            <a:avLst/>
          </a:prstGeom>
        </p:spPr>
        <p:txBody>
          <a:bodyPr>
            <a:no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a:lnSpc>
                <a:spcPct val="100000"/>
              </a:lnSpc>
              <a:spcBef>
                <a:spcPct val="20000"/>
              </a:spcBef>
              <a:buFontTx/>
              <a:buNone/>
            </a:pPr>
            <a:r>
              <a:rPr lang="en-GB" altLang="fr-FR" sz="2200" b="1" dirty="0">
                <a:solidFill>
                  <a:srgbClr val="007137"/>
                </a:solidFill>
              </a:rPr>
              <a:t>And even if our planet is called Earth, how much of it is covered by water (oceans and seas – the blue part)?</a:t>
            </a:r>
          </a:p>
        </p:txBody>
      </p:sp>
      <p:pic>
        <p:nvPicPr>
          <p:cNvPr id="29" name="Graphic 28">
            <a:extLst>
              <a:ext uri="{FF2B5EF4-FFF2-40B4-BE49-F238E27FC236}">
                <a16:creationId xmlns:a16="http://schemas.microsoft.com/office/drawing/2014/main" id="{398FAAAD-7FBE-F786-ED5D-84305F80A44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46314" y="3557744"/>
            <a:ext cx="732949" cy="690149"/>
          </a:xfrm>
          <a:prstGeom prst="rect">
            <a:avLst/>
          </a:prstGeom>
        </p:spPr>
      </p:pic>
    </p:spTree>
    <p:extLst>
      <p:ext uri="{BB962C8B-B14F-4D97-AF65-F5344CB8AC3E}">
        <p14:creationId xmlns:p14="http://schemas.microsoft.com/office/powerpoint/2010/main" val="2104611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SC_2046">
            <a:extLst>
              <a:ext uri="{FF2B5EF4-FFF2-40B4-BE49-F238E27FC236}">
                <a16:creationId xmlns:a16="http://schemas.microsoft.com/office/drawing/2014/main" id="{FDE4DF00-9ACB-8DCA-B46C-84ABE3CCD8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47" t="38358" r="2763" b="21559"/>
          <a:stretch>
            <a:fillRect/>
          </a:stretch>
        </p:blipFill>
        <p:spPr bwMode="auto">
          <a:xfrm>
            <a:off x="2" y="2291002"/>
            <a:ext cx="12191999" cy="3803515"/>
          </a:xfrm>
          <a:custGeom>
            <a:avLst/>
            <a:gdLst>
              <a:gd name="connsiteX0" fmla="*/ 0 w 12191999"/>
              <a:gd name="connsiteY0" fmla="*/ 0 h 3803515"/>
              <a:gd name="connsiteX1" fmla="*/ 12191999 w 12191999"/>
              <a:gd name="connsiteY1" fmla="*/ 0 h 3803515"/>
              <a:gd name="connsiteX2" fmla="*/ 12191999 w 12191999"/>
              <a:gd name="connsiteY2" fmla="*/ 3803515 h 3803515"/>
              <a:gd name="connsiteX3" fmla="*/ 0 w 12191999"/>
              <a:gd name="connsiteY3" fmla="*/ 3803515 h 3803515"/>
            </a:gdLst>
            <a:ahLst/>
            <a:cxnLst>
              <a:cxn ang="0">
                <a:pos x="connsiteX0" y="connsiteY0"/>
              </a:cxn>
              <a:cxn ang="0">
                <a:pos x="connsiteX1" y="connsiteY1"/>
              </a:cxn>
              <a:cxn ang="0">
                <a:pos x="connsiteX2" y="connsiteY2"/>
              </a:cxn>
              <a:cxn ang="0">
                <a:pos x="connsiteX3" y="connsiteY3"/>
              </a:cxn>
            </a:cxnLst>
            <a:rect l="l" t="t" r="r" b="b"/>
            <a:pathLst>
              <a:path w="12191999" h="3803515">
                <a:moveTo>
                  <a:pt x="0" y="0"/>
                </a:moveTo>
                <a:lnTo>
                  <a:pt x="12191999" y="0"/>
                </a:lnTo>
                <a:lnTo>
                  <a:pt x="12191999" y="3803515"/>
                </a:lnTo>
                <a:lnTo>
                  <a:pt x="0" y="3803515"/>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a:extLst>
              <a:ext uri="{FF2B5EF4-FFF2-40B4-BE49-F238E27FC236}">
                <a16:creationId xmlns:a16="http://schemas.microsoft.com/office/drawing/2014/main" id="{44BA7A4D-1A5D-7AD7-39DD-EBDE9A83BA30}"/>
              </a:ext>
            </a:extLst>
          </p:cNvPr>
          <p:cNvSpPr txBox="1"/>
          <p:nvPr/>
        </p:nvSpPr>
        <p:spPr>
          <a:xfrm>
            <a:off x="9769952" y="2515217"/>
            <a:ext cx="1825418" cy="646331"/>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The lands </a:t>
            </a:r>
            <a:br>
              <a:rPr lang="en-GB" sz="1800" b="1" dirty="0">
                <a:solidFill>
                  <a:srgbClr val="007137"/>
                </a:solidFill>
                <a:latin typeface="Arial" panose="020B0604020202020204" pitchFamily="34" charset="0"/>
                <a:cs typeface="Arial" panose="020B0604020202020204" pitchFamily="34" charset="0"/>
              </a:rPr>
            </a:br>
            <a:r>
              <a:rPr lang="en-GB" sz="1800" b="1" dirty="0">
                <a:solidFill>
                  <a:srgbClr val="007137"/>
                </a:solidFill>
                <a:latin typeface="Arial" panose="020B0604020202020204" pitchFamily="34" charset="0"/>
                <a:cs typeface="Arial" panose="020B0604020202020204" pitchFamily="34" charset="0"/>
              </a:rPr>
              <a:t>(1/3)</a:t>
            </a:r>
            <a:endParaRPr lang="en-GB" dirty="0">
              <a:solidFill>
                <a:srgbClr val="007137"/>
              </a:solidFill>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E02C3ECF-5D06-A0C1-EC3E-A52432C0F696}"/>
              </a:ext>
            </a:extLst>
          </p:cNvPr>
          <p:cNvSpPr txBox="1"/>
          <p:nvPr/>
        </p:nvSpPr>
        <p:spPr>
          <a:xfrm>
            <a:off x="5689434" y="2515217"/>
            <a:ext cx="1825418" cy="646331"/>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The Oceans (2/3)</a:t>
            </a:r>
            <a:endParaRPr lang="en-GB" dirty="0">
              <a:solidFill>
                <a:srgbClr val="00713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5814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3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536B24-B98F-74C6-7B05-931FEE42AC41}"/>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Picture 2">
            <a:extLst>
              <a:ext uri="{FF2B5EF4-FFF2-40B4-BE49-F238E27FC236}">
                <a16:creationId xmlns:a16="http://schemas.microsoft.com/office/drawing/2014/main" id="{BF157537-9811-F5C9-860F-198825822797}"/>
              </a:ext>
            </a:extLst>
          </p:cNvPr>
          <p:cNvPicPr>
            <a:picLocks noChangeAspect="1"/>
          </p:cNvPicPr>
          <p:nvPr/>
        </p:nvPicPr>
        <p:blipFill rotWithShape="1">
          <a:blip r:embed="rId3">
            <a:extLst>
              <a:ext uri="{28A0092B-C50C-407E-A947-70E740481C1C}">
                <a14:useLocalDpi xmlns:a14="http://schemas.microsoft.com/office/drawing/2010/main" val="0"/>
              </a:ext>
            </a:extLst>
          </a:blip>
          <a:srcRect l="451" t="10087"/>
          <a:stretch/>
        </p:blipFill>
        <p:spPr bwMode="auto">
          <a:xfrm>
            <a:off x="3108502" y="2357893"/>
            <a:ext cx="8848525" cy="450010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476498E-D0DF-1D6F-8F52-835D48A11C79}"/>
              </a:ext>
            </a:extLst>
          </p:cNvPr>
          <p:cNvSpPr txBox="1">
            <a:spLocks/>
          </p:cNvSpPr>
          <p:nvPr/>
        </p:nvSpPr>
        <p:spPr>
          <a:xfrm>
            <a:off x="488965" y="1092900"/>
            <a:ext cx="7965579" cy="765083"/>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defRPr/>
            </a:pPr>
            <a:r>
              <a:rPr lang="it-IT" altLang="fr-FR" sz="2200" b="1" dirty="0">
                <a:solidFill>
                  <a:srgbClr val="007137"/>
                </a:solidFill>
                <a:ea typeface="+mj-ea"/>
                <a:cs typeface="Arial" panose="020B0604020202020204" pitchFamily="34" charset="0"/>
              </a:rPr>
              <a:t>And how much land is not covered by soil?</a:t>
            </a:r>
          </a:p>
          <a:p>
            <a:pPr eaLnBrk="1" hangingPunct="1">
              <a:defRPr/>
            </a:pPr>
            <a:r>
              <a:rPr lang="it-IT" altLang="fr-FR" sz="2200" b="1" dirty="0">
                <a:solidFill>
                  <a:srgbClr val="007137"/>
                </a:solidFill>
                <a:ea typeface="+mj-ea"/>
                <a:cs typeface="Arial" panose="020B0604020202020204" pitchFamily="34" charset="0"/>
              </a:rPr>
              <a:t>For example, glaciers, lakes, towns and cities</a:t>
            </a:r>
            <a:endParaRPr lang="fr-BE" altLang="fr-FR" sz="2200" b="1" dirty="0">
              <a:solidFill>
                <a:srgbClr val="007137"/>
              </a:solidFill>
              <a:ea typeface="+mj-ea"/>
              <a:cs typeface="Arial" panose="020B0604020202020204" pitchFamily="34" charset="0"/>
            </a:endParaRPr>
          </a:p>
        </p:txBody>
      </p:sp>
      <p:sp>
        <p:nvSpPr>
          <p:cNvPr id="15" name="TextBox 14">
            <a:extLst>
              <a:ext uri="{FF2B5EF4-FFF2-40B4-BE49-F238E27FC236}">
                <a16:creationId xmlns:a16="http://schemas.microsoft.com/office/drawing/2014/main" id="{063B67A4-47A1-A72A-3850-E0257591D356}"/>
              </a:ext>
            </a:extLst>
          </p:cNvPr>
          <p:cNvSpPr txBox="1"/>
          <p:nvPr/>
        </p:nvSpPr>
        <p:spPr>
          <a:xfrm>
            <a:off x="1237479" y="2532746"/>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10%</a:t>
            </a:r>
          </a:p>
        </p:txBody>
      </p:sp>
      <p:sp>
        <p:nvSpPr>
          <p:cNvPr id="16" name="TextBox 15">
            <a:extLst>
              <a:ext uri="{FF2B5EF4-FFF2-40B4-BE49-F238E27FC236}">
                <a16:creationId xmlns:a16="http://schemas.microsoft.com/office/drawing/2014/main" id="{CD128110-BC86-0C82-5FCD-0543ACDEAFEE}"/>
              </a:ext>
            </a:extLst>
          </p:cNvPr>
          <p:cNvSpPr txBox="1"/>
          <p:nvPr/>
        </p:nvSpPr>
        <p:spPr>
          <a:xfrm>
            <a:off x="1237478" y="387452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15%</a:t>
            </a:r>
          </a:p>
        </p:txBody>
      </p:sp>
      <p:sp>
        <p:nvSpPr>
          <p:cNvPr id="17" name="TextBox 16">
            <a:extLst>
              <a:ext uri="{FF2B5EF4-FFF2-40B4-BE49-F238E27FC236}">
                <a16:creationId xmlns:a16="http://schemas.microsoft.com/office/drawing/2014/main" id="{077614B7-641C-D47F-EE13-3E464EAC9105}"/>
              </a:ext>
            </a:extLst>
          </p:cNvPr>
          <p:cNvSpPr txBox="1"/>
          <p:nvPr/>
        </p:nvSpPr>
        <p:spPr>
          <a:xfrm>
            <a:off x="1237478" y="525083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19%</a:t>
            </a:r>
          </a:p>
        </p:txBody>
      </p:sp>
      <p:sp>
        <p:nvSpPr>
          <p:cNvPr id="18" name="TextBox 17">
            <a:extLst>
              <a:ext uri="{FF2B5EF4-FFF2-40B4-BE49-F238E27FC236}">
                <a16:creationId xmlns:a16="http://schemas.microsoft.com/office/drawing/2014/main" id="{5D769E20-A52B-C716-D009-D8EAC2F00737}"/>
              </a:ext>
            </a:extLst>
          </p:cNvPr>
          <p:cNvSpPr txBox="1"/>
          <p:nvPr/>
        </p:nvSpPr>
        <p:spPr>
          <a:xfrm>
            <a:off x="583785" y="2994411"/>
            <a:ext cx="2524719" cy="369332"/>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A.</a:t>
            </a:r>
            <a:endParaRPr lang="en-GB" dirty="0">
              <a:solidFill>
                <a:srgbClr val="007137"/>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00AA1E0-FCEA-9CA5-2125-024A3BD561CE}"/>
              </a:ext>
            </a:extLst>
          </p:cNvPr>
          <p:cNvSpPr txBox="1"/>
          <p:nvPr/>
        </p:nvSpPr>
        <p:spPr>
          <a:xfrm>
            <a:off x="583785" y="4311380"/>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B</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83124C6-69C6-A296-8D30-507AA93A1D96}"/>
              </a:ext>
            </a:extLst>
          </p:cNvPr>
          <p:cNvSpPr txBox="1"/>
          <p:nvPr/>
        </p:nvSpPr>
        <p:spPr>
          <a:xfrm>
            <a:off x="583785" y="5668113"/>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C</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pic>
        <p:nvPicPr>
          <p:cNvPr id="28" name="Graphic 27">
            <a:extLst>
              <a:ext uri="{FF2B5EF4-FFF2-40B4-BE49-F238E27FC236}">
                <a16:creationId xmlns:a16="http://schemas.microsoft.com/office/drawing/2014/main" id="{596C1DAC-DF74-068C-7B52-A629BD578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87631" y="4006069"/>
            <a:ext cx="732949" cy="690149"/>
          </a:xfrm>
          <a:prstGeom prst="rect">
            <a:avLst/>
          </a:prstGeom>
        </p:spPr>
      </p:pic>
    </p:spTree>
    <p:extLst>
      <p:ext uri="{BB962C8B-B14F-4D97-AF65-F5344CB8AC3E}">
        <p14:creationId xmlns:p14="http://schemas.microsoft.com/office/powerpoint/2010/main" val="593441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Horizon Missions">
      <a:dk1>
        <a:srgbClr val="2C2C2C"/>
      </a:dk1>
      <a:lt1>
        <a:srgbClr val="FFFFFF"/>
      </a:lt1>
      <a:dk2>
        <a:srgbClr val="B0D10E"/>
      </a:dk2>
      <a:lt2>
        <a:srgbClr val="FFFFFF"/>
      </a:lt2>
      <a:accent1>
        <a:srgbClr val="003399"/>
      </a:accent1>
      <a:accent2>
        <a:srgbClr val="006889"/>
      </a:accent2>
      <a:accent3>
        <a:srgbClr val="A2D5D0"/>
      </a:accent3>
      <a:accent4>
        <a:srgbClr val="9BD4F0"/>
      </a:accent4>
      <a:accent5>
        <a:srgbClr val="CD6F15"/>
      </a:accent5>
      <a:accent6>
        <a:srgbClr val="CB5184"/>
      </a:accent6>
      <a:hlink>
        <a:srgbClr val="003399"/>
      </a:hlink>
      <a:folHlink>
        <a:srgbClr val="B0D10E"/>
      </a:folHlink>
    </a:clrScheme>
    <a:fontScheme name="EIC 2021">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5B48FF0CC296458A06F45EF4467227" ma:contentTypeVersion="9" ma:contentTypeDescription="Create a new document." ma:contentTypeScope="" ma:versionID="fd652d158979419c6afca764b308a818">
  <xsd:schema xmlns:xsd="http://www.w3.org/2001/XMLSchema" xmlns:xs="http://www.w3.org/2001/XMLSchema" xmlns:p="http://schemas.microsoft.com/office/2006/metadata/properties" xmlns:ns2="d5375bd6-41ca-4bd6-bd15-cc491fe67d56" targetNamespace="http://schemas.microsoft.com/office/2006/metadata/properties" ma:root="true" ma:fieldsID="c29809842510b85e22e606f01590577e" ns2:_="">
    <xsd:import namespace="d5375bd6-41ca-4bd6-bd15-cc491fe67d5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375bd6-41ca-4bd6-bd15-cc491fe67d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E33CBAB-490C-426C-9843-62D8A9524F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375bd6-41ca-4bd6-bd15-cc491fe67d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487768B-1839-4840-BC60-DC17A27A860A}">
  <ds:schemaRefs>
    <ds:schemaRef ds:uri="http://schemas.microsoft.com/office/2006/metadata/properties"/>
    <ds:schemaRef ds:uri="http://purl.org/dc/elements/1.1/"/>
    <ds:schemaRef ds:uri="d5375bd6-41ca-4bd6-bd15-cc491fe67d56"/>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0E23F109-8024-4BFD-ADDA-A64E57D2C1A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9117</TotalTime>
  <Words>1716</Words>
  <Application>Microsoft Office PowerPoint</Application>
  <PresentationFormat>Widescreen</PresentationFormat>
  <Paragraphs>273</Paragraphs>
  <Slides>29</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MS PGothic</vt:lpstr>
      <vt:lpstr>Arial</vt:lpstr>
      <vt:lpstr>Calibri</vt:lpstr>
      <vt:lpstr>Myriad Pro</vt:lpstr>
      <vt:lpstr>Segoe UI</vt:lpstr>
      <vt:lpstr>Segoe UI Semibold</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VANBELLINGHEN Sandra (RTD)</dc:creator>
  <cp:lastModifiedBy>Gemma Range</cp:lastModifiedBy>
  <cp:revision>433</cp:revision>
  <dcterms:created xsi:type="dcterms:W3CDTF">2021-02-15T13:59:07Z</dcterms:created>
  <dcterms:modified xsi:type="dcterms:W3CDTF">2024-06-18T15:41:35Z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0x010100355B48FF0CC296458A06F45EF4467227</vt:lpwstr>
  </property>
  <property fmtid="{D5CDD505-2E9C-101B-9397-08002B2CF9AE}" pid="3" name="MSIP_Label_6bd9ddd1-4d20-43f6-abfa-fc3c07406f94_Enabled">
    <vt:lpwstr>true</vt:lpwstr>
  </property>
  <property fmtid="{D5CDD505-2E9C-101B-9397-08002B2CF9AE}" pid="4" name="MSIP_Label_6bd9ddd1-4d20-43f6-abfa-fc3c07406f94_SetDate">
    <vt:lpwstr>2021-11-26T10:49:27Z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1e97387b-a15c-44c2-b1d0-c3aec2a20f8a</vt:lpwstr>
  </property>
  <property fmtid="{D5CDD505-2E9C-101B-9397-08002B2CF9AE}" pid="9" name="MSIP_Label_6bd9ddd1-4d20-43f6-abfa-fc3c07406f94_ContentBits">
    <vt:lpwstr>0</vt:lpwstr>
  </property>
</Properties>
</file>